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77" r:id="rId3"/>
  </p:sldMasterIdLst>
  <p:notesMasterIdLst>
    <p:notesMasterId r:id="rId42"/>
  </p:notesMasterIdLst>
  <p:sldIdLst>
    <p:sldId id="256" r:id="rId4"/>
    <p:sldId id="311" r:id="rId5"/>
    <p:sldId id="263" r:id="rId6"/>
    <p:sldId id="276" r:id="rId7"/>
    <p:sldId id="312" r:id="rId8"/>
    <p:sldId id="313" r:id="rId9"/>
    <p:sldId id="314" r:id="rId10"/>
    <p:sldId id="417" r:id="rId11"/>
    <p:sldId id="418" r:id="rId12"/>
    <p:sldId id="419" r:id="rId13"/>
    <p:sldId id="315" r:id="rId14"/>
    <p:sldId id="420" r:id="rId15"/>
    <p:sldId id="421" r:id="rId16"/>
    <p:sldId id="422" r:id="rId17"/>
    <p:sldId id="423" r:id="rId18"/>
    <p:sldId id="424" r:id="rId19"/>
    <p:sldId id="425" r:id="rId20"/>
    <p:sldId id="264" r:id="rId21"/>
    <p:sldId id="290" r:id="rId22"/>
    <p:sldId id="428" r:id="rId23"/>
    <p:sldId id="429" r:id="rId24"/>
    <p:sldId id="445" r:id="rId25"/>
    <p:sldId id="430" r:id="rId26"/>
    <p:sldId id="441" r:id="rId27"/>
    <p:sldId id="442" r:id="rId28"/>
    <p:sldId id="443" r:id="rId29"/>
    <p:sldId id="431" r:id="rId30"/>
    <p:sldId id="444" r:id="rId31"/>
    <p:sldId id="432" r:id="rId32"/>
    <p:sldId id="433" r:id="rId33"/>
    <p:sldId id="434" r:id="rId34"/>
    <p:sldId id="435" r:id="rId35"/>
    <p:sldId id="436" r:id="rId36"/>
    <p:sldId id="437" r:id="rId37"/>
    <p:sldId id="438" r:id="rId38"/>
    <p:sldId id="439" r:id="rId39"/>
    <p:sldId id="440" r:id="rId40"/>
    <p:sldId id="446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1"/>
    <p:restoredTop sz="93814"/>
  </p:normalViewPr>
  <p:slideViewPr>
    <p:cSldViewPr>
      <p:cViewPr varScale="1">
        <p:scale>
          <a:sx n="93" d="100"/>
          <a:sy n="93" d="100"/>
        </p:scale>
        <p:origin x="259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A25DF-298F-2F48-9812-E0BE0E8CF350}" type="datetimeFigureOut">
              <a:rPr lang="en-US"/>
              <a:pPr/>
              <a:t>10/8/19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8C76D-B8B4-7141-8CD9-2D10AD4E5F53}" type="slidenum">
              <a:rPr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72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883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66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7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92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1F0F02C8-2237-5540-AFC8-8F1AD8227D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BBD55A-E40C-9440-A121-7B8A8809800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F3F79278-9E88-5F4E-BC2F-0F48006153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21F48FF0-18B5-1346-B48A-CA9D3A4464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>
                <a:ea typeface="ＭＳ Ｐゴシック" panose="020B0600070205080204" pitchFamily="34" charset="-128"/>
              </a:rPr>
              <a:t>\nabla \times (\frac{D}{Dt} \vec V_h) = \nabla \times (-f \hat k \times \vec V_h) - \nabla \times (\nabla_p \Phi)</a:t>
            </a:r>
          </a:p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3989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FD3D0A89-E3E0-5D4A-B9A5-FD93B7E79D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F78DC47-3A49-AF4C-B388-C756EC305C0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07FBA9FA-CF56-7E44-9D57-6584FA71CC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A33E490C-07FE-BA42-B08C-C4BE3E3E7A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6013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04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807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03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5700" y="692150"/>
            <a:ext cx="4554538" cy="3416300"/>
          </a:xfrm>
          <a:ln/>
        </p:spPr>
      </p:sp>
      <p:sp>
        <p:nvSpPr>
          <p:cNvPr id="145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07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98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43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63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870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328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677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591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4893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0171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7868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916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3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27889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8276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39102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53452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68BBBB2-C3BC-C14D-8B2A-051F4388CA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3E67EE2-6141-E54A-AD0F-AB44E98A15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6D1C034-087D-084B-BBF8-3E195EE648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5E19CC03-1020-D24B-9A4C-6A4886BB60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1769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FED2F64-D734-1E42-B1A3-7B8C01A229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8141F2-8509-2B49-8C91-6F6805CEE6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E44ADA5-7B59-AD4F-A4A2-1D4BB23C12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D9ECA8B3-6AA7-9547-BE3C-38ED9699BA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135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0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43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56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05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3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63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50193-55E4-421C-9F92-3304CC3C3F97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4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0193-55E4-421C-9F92-3304CC3C3F97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C0FFA-BE8E-41F8-BD21-CB7126B7DA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7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389075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945ECDA-7BEC-A241-ADFB-9215946AE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59C19F4-DF21-324D-89AC-96CC35E47E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9D84CFC-9474-F949-BB9F-D5295E44510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pitchFamily="-84" charset="0"/>
                <a:ea typeface="ＭＳ Ｐゴシック" pitchFamily="-84" charset="-128"/>
                <a:cs typeface="ＭＳ Ｐゴシック" pitchFamily="-8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5DCA7E6-5BA6-D64E-94FF-102405BEABE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Arial" pitchFamily="-84" charset="0"/>
                <a:ea typeface="ＭＳ Ｐゴシック" pitchFamily="-84" charset="-128"/>
                <a:cs typeface="ＭＳ Ｐゴシック" pitchFamily="-8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657A112-41F9-3F4A-ADDE-363D6538450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</a:defRPr>
            </a:lvl1pPr>
          </a:lstStyle>
          <a:p>
            <a:fld id="{9255A7E7-BBE6-B24B-B29A-9170FFB87A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6570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1"/>
            <a:ext cx="7772400" cy="2914650"/>
          </a:xfrm>
        </p:spPr>
        <p:txBody>
          <a:bodyPr>
            <a:normAutofit fontScale="90000"/>
          </a:bodyPr>
          <a:lstStyle/>
          <a:p>
            <a:r>
              <a:rPr lang="en-US" dirty="0"/>
              <a:t>Warm-core vs. cool-core vortices</a:t>
            </a:r>
            <a:br>
              <a:rPr lang="en-US" dirty="0"/>
            </a:br>
            <a:r>
              <a:rPr lang="en-US" sz="2800" dirty="0"/>
              <a:t>Combining the prior concepts of: </a:t>
            </a:r>
            <a:br>
              <a:rPr lang="en-US" sz="2800" dirty="0"/>
            </a:br>
            <a:r>
              <a:rPr lang="en-US" sz="2800" dirty="0"/>
              <a:t>thermal wind and vorticity</a:t>
            </a:r>
            <a:br>
              <a:rPr lang="en-US" sz="2800" dirty="0"/>
            </a:br>
            <a:br>
              <a:rPr lang="en-US" sz="2800" dirty="0"/>
            </a:br>
            <a:r>
              <a:rPr lang="en-US" dirty="0"/>
              <a:t>Background first</a:t>
            </a:r>
            <a:r>
              <a:rPr lang="en-US"/>
              <a:t>, then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Assignment: </a:t>
            </a:r>
            <a:r>
              <a:rPr lang="en-US">
                <a:solidFill>
                  <a:srgbClr val="FF0000"/>
                </a:solidFill>
              </a:rPr>
              <a:t>slides 22-38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ATM 561, fall 2019</a:t>
            </a:r>
          </a:p>
          <a:p>
            <a:r>
              <a:rPr lang="en-US" dirty="0"/>
              <a:t>Brian Mapes, Univ of Miami</a:t>
            </a:r>
          </a:p>
        </p:txBody>
      </p:sp>
    </p:spTree>
    <p:extLst>
      <p:ext uri="{BB962C8B-B14F-4D97-AF65-F5344CB8AC3E}">
        <p14:creationId xmlns:p14="http://schemas.microsoft.com/office/powerpoint/2010/main" val="1830117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7B37-25C2-9E45-BCC3-AD28F0FC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This view emphasizes </a:t>
            </a:r>
            <a:r>
              <a:rPr lang="en-US" i="1" dirty="0">
                <a:solidFill>
                  <a:srgbClr val="C00000"/>
                </a:solidFill>
              </a:rPr>
              <a:t>vortices</a:t>
            </a:r>
            <a:r>
              <a:rPr lang="en-US" dirty="0">
                <a:solidFill>
                  <a:schemeClr val="bg2"/>
                </a:solidFill>
              </a:rPr>
              <a:t> as the unit of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74774-83FB-6748-A1DB-A2D2FC42B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8534400" cy="4114800"/>
          </a:xfrm>
        </p:spPr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To predict vorticity, we just need vorticity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induced wind drops like 1/distance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vorticity itself is advected by wind like a tracer</a:t>
            </a:r>
          </a:p>
          <a:p>
            <a:pPr lvl="3"/>
            <a:r>
              <a:rPr lang="en-US" dirty="0">
                <a:solidFill>
                  <a:schemeClr val="bg2"/>
                </a:solidFill>
              </a:rPr>
              <a:t>plus complications</a:t>
            </a:r>
          </a:p>
          <a:p>
            <a:pPr lvl="3"/>
            <a:r>
              <a:rPr lang="en-US" dirty="0">
                <a:solidFill>
                  <a:schemeClr val="bg2"/>
                </a:solidFill>
              </a:rPr>
              <a:t>advection of </a:t>
            </a:r>
            <a:r>
              <a:rPr lang="en-US" i="1" dirty="0">
                <a:solidFill>
                  <a:schemeClr val="bg2"/>
                </a:solidFill>
              </a:rPr>
              <a:t>planetary vorticity f </a:t>
            </a:r>
            <a:r>
              <a:rPr lang="en-US" dirty="0">
                <a:solidFill>
                  <a:schemeClr val="bg2"/>
                </a:solidFill>
                <a:sym typeface="Wingdings" pitchFamily="2" charset="2"/>
              </a:rPr>
              <a:t>Rossby waves</a:t>
            </a:r>
          </a:p>
          <a:p>
            <a:pPr lvl="3"/>
            <a:r>
              <a:rPr lang="en-US" dirty="0">
                <a:solidFill>
                  <a:schemeClr val="bg2"/>
                </a:solidFill>
                <a:sym typeface="Wingdings" pitchFamily="2" charset="2"/>
              </a:rPr>
              <a:t>divergence term can be rolled up into </a:t>
            </a:r>
            <a:r>
              <a:rPr lang="en-US" i="1" dirty="0">
                <a:solidFill>
                  <a:schemeClr val="bg2"/>
                </a:solidFill>
                <a:sym typeface="Wingdings" pitchFamily="2" charset="2"/>
              </a:rPr>
              <a:t>potential </a:t>
            </a:r>
            <a:r>
              <a:rPr lang="en-US" dirty="0">
                <a:solidFill>
                  <a:schemeClr val="bg2"/>
                </a:solidFill>
                <a:sym typeface="Wingdings" pitchFamily="2" charset="2"/>
              </a:rPr>
              <a:t>vorticity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  <a:latin typeface="Symbol" pitchFamily="2" charset="2"/>
            </a:endParaRPr>
          </a:p>
          <a:p>
            <a:endParaRPr lang="en-US" dirty="0">
              <a:solidFill>
                <a:schemeClr val="bg2"/>
              </a:solidFill>
              <a:latin typeface="Symbol" pitchFamily="2" charset="2"/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1CA9-8BDD-834D-873A-D13E766E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209800"/>
            <a:ext cx="5575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3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8929-E2D1-7E41-BF09-4111CDADB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So what’s the TWB structure of a vortex?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EDCF5-C2FB-6446-A59D-2352A1413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 this case, one near the tropopause (like the jet stream) </a:t>
            </a:r>
          </a:p>
        </p:txBody>
      </p:sp>
    </p:spTree>
    <p:extLst>
      <p:ext uri="{BB962C8B-B14F-4D97-AF65-F5344CB8AC3E}">
        <p14:creationId xmlns:p14="http://schemas.microsoft.com/office/powerpoint/2010/main" val="1728830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only half the story of a vortex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8014B0-992A-EB42-AE7B-F57F2271F73E}"/>
              </a:ext>
            </a:extLst>
          </p:cNvPr>
          <p:cNvGrpSpPr/>
          <p:nvPr/>
        </p:nvGrpSpPr>
        <p:grpSpPr>
          <a:xfrm>
            <a:off x="4191000" y="1219200"/>
            <a:ext cx="4953000" cy="5165558"/>
            <a:chOff x="366218" y="1235242"/>
            <a:chExt cx="8244382" cy="516555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02807F-281C-7343-89A5-0B106EF2C9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61"/>
            <a:stretch/>
          </p:blipFill>
          <p:spPr>
            <a:xfrm>
              <a:off x="381000" y="1235242"/>
              <a:ext cx="8229600" cy="5165558"/>
            </a:xfrm>
            <a:prstGeom prst="rect">
              <a:avLst/>
            </a:prstGeom>
          </p:spPr>
        </p:pic>
        <p:sp>
          <p:nvSpPr>
            <p:cNvPr id="1453060" name="Line 4"/>
            <p:cNvSpPr>
              <a:spLocks noChangeShapeType="1"/>
            </p:cNvSpPr>
            <p:nvPr/>
          </p:nvSpPr>
          <p:spPr bwMode="auto">
            <a:xfrm>
              <a:off x="609600" y="6333704"/>
              <a:ext cx="7620000" cy="0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lIns="90488" tIns="44450" rIns="90488" bIns="4445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1453063" name="Oval 7"/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453078" name="Text Box 22"/>
            <p:cNvSpPr txBox="1">
              <a:spLocks noChangeArrowheads="1"/>
            </p:cNvSpPr>
            <p:nvPr/>
          </p:nvSpPr>
          <p:spPr bwMode="auto">
            <a:xfrm>
              <a:off x="366218" y="4727816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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9" name="Text Box 22">
              <a:extLst>
                <a:ext uri="{FF2B5EF4-FFF2-40B4-BE49-F238E27FC236}">
                  <a16:creationId xmlns:a16="http://schemas.microsoft.com/office/drawing/2014/main" id="{ABA560CB-FDFB-3B4B-AF85-4AAF78764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792" y="4716445"/>
              <a:ext cx="3755408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that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0" name="Text Box 22">
              <a:extLst>
                <a:ext uri="{FF2B5EF4-FFF2-40B4-BE49-F238E27FC236}">
                  <a16:creationId xmlns:a16="http://schemas.microsoft.com/office/drawing/2014/main" id="{69414990-221B-FA4D-8878-A2AA56EA9B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671" y="1481923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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1" name="Text Box 22">
              <a:extLst>
                <a:ext uri="{FF2B5EF4-FFF2-40B4-BE49-F238E27FC236}">
                  <a16:creationId xmlns:a16="http://schemas.microsoft.com/office/drawing/2014/main" id="{690D5CEB-6A6C-264F-B806-68ECAFE7F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7507" y="1331794"/>
              <a:ext cx="3550693" cy="104387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132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7034CC-F08F-3048-81A6-06AE3C813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95400"/>
            <a:ext cx="8458200" cy="5143500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a whole vortex (two jets)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T(K)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8014B0-992A-EB42-AE7B-F57F2271F73E}"/>
              </a:ext>
            </a:extLst>
          </p:cNvPr>
          <p:cNvGrpSpPr/>
          <p:nvPr/>
        </p:nvGrpSpPr>
        <p:grpSpPr>
          <a:xfrm>
            <a:off x="5038883" y="1315752"/>
            <a:ext cx="4257517" cy="4347565"/>
            <a:chOff x="1371464" y="1331794"/>
            <a:chExt cx="7086736" cy="4347565"/>
          </a:xfrm>
        </p:grpSpPr>
        <p:sp>
          <p:nvSpPr>
            <p:cNvPr id="1453063" name="Oval 7"/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453078" name="Text Box 22"/>
            <p:cNvSpPr txBox="1">
              <a:spLocks noChangeArrowheads="1"/>
            </p:cNvSpPr>
            <p:nvPr/>
          </p:nvSpPr>
          <p:spPr bwMode="auto">
            <a:xfrm>
              <a:off x="1371464" y="4727816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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9" name="Text Box 22">
              <a:extLst>
                <a:ext uri="{FF2B5EF4-FFF2-40B4-BE49-F238E27FC236}">
                  <a16:creationId xmlns:a16="http://schemas.microsoft.com/office/drawing/2014/main" id="{ABA560CB-FDFB-3B4B-AF85-4AAF78764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2792" y="4716445"/>
              <a:ext cx="3755408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that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0" name="Text Box 22">
              <a:extLst>
                <a:ext uri="{FF2B5EF4-FFF2-40B4-BE49-F238E27FC236}">
                  <a16:creationId xmlns:a16="http://schemas.microsoft.com/office/drawing/2014/main" id="{69414990-221B-FA4D-8878-A2AA56EA9B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2917" y="1481923"/>
              <a:ext cx="3550693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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31" name="Text Box 22">
              <a:extLst>
                <a:ext uri="{FF2B5EF4-FFF2-40B4-BE49-F238E27FC236}">
                  <a16:creationId xmlns:a16="http://schemas.microsoft.com/office/drawing/2014/main" id="{690D5CEB-6A6C-264F-B806-68ECAFE7F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7507" y="1331794"/>
              <a:ext cx="3550693" cy="104387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 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-152400" y="1371600"/>
            <a:ext cx="4952559" cy="4304343"/>
            <a:chOff x="112544" y="1255594"/>
            <a:chExt cx="8243649" cy="4304343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1827" y="4608394"/>
              <a:ext cx="3550692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lvl="0"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6" name="Text Box 22">
              <a:extLst>
                <a:ext uri="{FF2B5EF4-FFF2-40B4-BE49-F238E27FC236}">
                  <a16:creationId xmlns:a16="http://schemas.microsoft.com/office/drawing/2014/main" id="{463546EC-D89F-A045-BD32-C3DB920CA8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544" y="4608394"/>
              <a:ext cx="3755407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than</a:t>
              </a:r>
            </a:p>
            <a:p>
              <a:pPr lvl="0"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that</a:t>
              </a:r>
              <a:r>
                <a:rPr lang="en-US" sz="24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 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5501" y="1331794"/>
              <a:ext cx="3550692" cy="9515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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  <a:sym typeface="Wingdings" pitchFamily="2" charset="2"/>
                </a:rPr>
                <a:t>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8" name="Text Box 22">
              <a:extLst>
                <a:ext uri="{FF2B5EF4-FFF2-40B4-BE49-F238E27FC236}">
                  <a16:creationId xmlns:a16="http://schemas.microsoft.com/office/drawing/2014/main" id="{A67E65B8-B045-444F-8742-7FBE84D94B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544" y="1255594"/>
              <a:ext cx="3550692" cy="104387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</a:t>
              </a:r>
              <a:r>
                <a:rPr kumimoji="0" 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  <a:p>
              <a:pPr lvl="0"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that</a:t>
              </a:r>
              <a:r>
                <a:rPr lang="en-US" sz="2800" b="1" dirty="0">
                  <a:solidFill>
                    <a:srgbClr val="0066CC"/>
                  </a:solidFill>
                  <a:latin typeface="Arial" pitchFamily="34" charset="0"/>
                </a:rPr>
                <a:t> </a:t>
              </a:r>
              <a:r>
                <a:rPr lang="en-US" sz="28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</a:t>
              </a: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8424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7034CC-F08F-3048-81A6-06AE3C813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95400"/>
            <a:ext cx="8458200" cy="5143500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a whole vortex (two jets)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T(K)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87762" cy="5081969"/>
            <a:chOff x="1981200" y="950794"/>
            <a:chExt cx="9800320" cy="50819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685" y="3465394"/>
              <a:ext cx="6341835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core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core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8193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CEA1BB-3783-4C40-BC25-A64659A85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2"/>
          <a:stretch/>
        </p:blipFill>
        <p:spPr>
          <a:xfrm>
            <a:off x="152400" y="1203158"/>
            <a:ext cx="8458200" cy="5350042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This is a whole vortex (two jets)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87762" cy="5081969"/>
            <a:chOff x="1981200" y="950794"/>
            <a:chExt cx="9800320" cy="50819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685" y="3465394"/>
              <a:ext cx="6341835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rgbClr val="FF0000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cyclone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0436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16338-6156-CE4C-9484-0CFA3E4B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19200"/>
            <a:ext cx="8458200" cy="5410200"/>
          </a:xfrm>
          <a:prstGeom prst="rect">
            <a:avLst/>
          </a:prstGeom>
        </p:spPr>
      </p:pic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Red is positive vorticity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, </a:t>
            </a: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87762" cy="5081969"/>
            <a:chOff x="1981200" y="950794"/>
            <a:chExt cx="9800320" cy="50819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9685" y="3465394"/>
              <a:ext cx="6341835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chemeClr val="bg2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cyclone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119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16338-6156-CE4C-9484-0CFA3E4B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19200"/>
            <a:ext cx="8458200" cy="54102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916C6B0-5275-4546-87A7-42752B1CFE72}"/>
              </a:ext>
            </a:extLst>
          </p:cNvPr>
          <p:cNvSpPr/>
          <p:nvPr/>
        </p:nvSpPr>
        <p:spPr bwMode="auto">
          <a:xfrm>
            <a:off x="2590800" y="2057400"/>
            <a:ext cx="4419600" cy="2667000"/>
          </a:xfrm>
          <a:prstGeom prst="ellipse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latin typeface="Times New Roman" pitchFamily="18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Cyclonic Vortex</a:t>
            </a: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228600" y="0"/>
            <a:ext cx="8478253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Red is positive vorticity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, </a:t>
            </a:r>
            <a:r>
              <a:rPr lang="en-US" sz="3200" b="1" dirty="0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sz="3200" b="1" dirty="0">
                <a:solidFill>
                  <a:schemeClr val="bg2"/>
                </a:solidFill>
                <a:latin typeface="Times New Roman" pitchFamily="18" charset="0"/>
              </a:rPr>
              <a:t>(K) contours</a:t>
            </a:r>
            <a:endParaRPr kumimoji="0" lang="en-US" sz="3200" b="1" i="0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ED4AF0-764E-3E40-98EB-B00E0880E9CD}"/>
              </a:ext>
            </a:extLst>
          </p:cNvPr>
          <p:cNvGrpSpPr/>
          <p:nvPr/>
        </p:nvGrpSpPr>
        <p:grpSpPr>
          <a:xfrm>
            <a:off x="970237" y="1066800"/>
            <a:ext cx="5811562" cy="5234369"/>
            <a:chOff x="1981200" y="950794"/>
            <a:chExt cx="9673484" cy="5234369"/>
          </a:xfrm>
        </p:grpSpPr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DFB5CCE9-B04C-AD49-AA23-D9F495E26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599904"/>
              <a:ext cx="2971800" cy="2057400"/>
            </a:xfrm>
            <a:prstGeom prst="ellipse">
              <a:avLst/>
            </a:prstGeom>
            <a:noFill/>
            <a:ln w="12700">
              <a:noFill/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1E1F032A-73CB-A148-9BA7-963488D16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6013" y="3617794"/>
              <a:ext cx="6341836" cy="25673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cooler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5400" b="1" dirty="0">
                  <a:solidFill>
                    <a:srgbClr val="0066CC"/>
                  </a:solidFill>
                  <a:latin typeface="Arial" pitchFamily="34" charset="0"/>
                  <a:sym typeface="Wingdings" pitchFamily="2" charset="2"/>
                </a:rPr>
                <a:t> that 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below the cyclone 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49094693-C5C2-9C4C-9B01-F254BB17F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8665" y="950794"/>
              <a:ext cx="6976019" cy="19364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 lIns="90488" tIns="44450" rIns="90488" bIns="4445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warmer</a:t>
              </a: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than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lang="en-US" sz="4000" b="1" dirty="0">
                  <a:solidFill>
                    <a:schemeClr val="bg2"/>
                  </a:solidFill>
                  <a:latin typeface="Arial" pitchFamily="34" charset="0"/>
                  <a:sym typeface="Wingdings" pitchFamily="2" charset="2"/>
                </a:rPr>
                <a:t> that  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0" lang="en-US" sz="2400" b="1" i="0" u="none" strike="noStrike" kern="1200" cap="none" spc="0" normalizeH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above the cyclone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66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Generalization: </a:t>
            </a:r>
            <a:r>
              <a:rPr lang="en-US" i="1" dirty="0"/>
              <a:t>PV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1. We will see that </a:t>
            </a:r>
            <a:r>
              <a:rPr lang="en-US" dirty="0">
                <a:solidFill>
                  <a:srgbClr val="008000"/>
                </a:solidFill>
              </a:rPr>
              <a:t>every </a:t>
            </a:r>
            <a:r>
              <a:rPr lang="en-US" b="1" dirty="0">
                <a:solidFill>
                  <a:srgbClr val="008000"/>
                </a:solidFill>
              </a:rPr>
              <a:t>cyclonic</a:t>
            </a:r>
            <a:r>
              <a:rPr lang="en-US" dirty="0">
                <a:solidFill>
                  <a:srgbClr val="008000"/>
                </a:solidFill>
              </a:rPr>
              <a:t> vortex obeying vertical (hydrostatic) and horizontal (geostrophic or other) balance looks similar to this</a:t>
            </a:r>
            <a:r>
              <a:rPr lang="en-US" dirty="0"/>
              <a:t> (maybe stretched or shrunk):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352800"/>
            <a:ext cx="5951330" cy="24384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589130" y="3810000"/>
            <a:ext cx="2971800" cy="1371600"/>
          </a:xfrm>
          <a:prstGeom prst="ellipse">
            <a:avLst/>
          </a:prstGeom>
          <a:solidFill>
            <a:srgbClr val="0080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PV &gt; 0</a:t>
            </a:r>
          </a:p>
        </p:txBody>
      </p:sp>
    </p:spTree>
    <p:extLst>
      <p:ext uri="{BB962C8B-B14F-4D97-AF65-F5344CB8AC3E}">
        <p14:creationId xmlns:p14="http://schemas.microsoft.com/office/powerpoint/2010/main" val="3987520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Balanced anticyclones exist too...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Just the opposite of a cyclone...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90800"/>
            <a:ext cx="6718300" cy="350559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76600" y="3352800"/>
            <a:ext cx="2667000" cy="1676400"/>
          </a:xfrm>
          <a:prstGeom prst="ellipse">
            <a:avLst/>
          </a:prstGeom>
          <a:solidFill>
            <a:srgbClr val="FF66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PV &lt; 0</a:t>
            </a:r>
          </a:p>
        </p:txBody>
      </p:sp>
    </p:spTree>
    <p:extLst>
      <p:ext uri="{BB962C8B-B14F-4D97-AF65-F5344CB8AC3E}">
        <p14:creationId xmlns:p14="http://schemas.microsoft.com/office/powerpoint/2010/main" val="307219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F3F9F-4890-FC44-BD0E-24BFE56C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idea of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FCC09-7C28-B34D-8B7C-267485CF7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 the thermal wind lab, you learned about how </a:t>
            </a:r>
            <a:r>
              <a:rPr lang="en-US" i="1" dirty="0"/>
              <a:t>the slope of pressure surfaces (indicating the PGF</a:t>
            </a:r>
            <a:r>
              <a:rPr lang="en-US" dirty="0"/>
              <a:t>) balances the Coriolis force in geostrophic flow</a:t>
            </a:r>
          </a:p>
          <a:p>
            <a:r>
              <a:rPr lang="en-US" dirty="0"/>
              <a:t>You also learned how </a:t>
            </a:r>
            <a:r>
              <a:rPr lang="en-US" i="1" dirty="0"/>
              <a:t>thickness</a:t>
            </a:r>
            <a:r>
              <a:rPr lang="en-US" dirty="0"/>
              <a:t> (between pressure surfaces) is proportional to T </a:t>
            </a:r>
          </a:p>
          <a:p>
            <a:endParaRPr lang="en-US" dirty="0"/>
          </a:p>
          <a:p>
            <a:r>
              <a:rPr lang="en-US" dirty="0"/>
              <a:t>This gave you a 3D view of T around wind jets. </a:t>
            </a:r>
          </a:p>
          <a:p>
            <a:endParaRPr lang="en-US" dirty="0"/>
          </a:p>
          <a:p>
            <a:r>
              <a:rPr lang="en-US" dirty="0"/>
              <a:t>But wind always blows in circuits (circulations),  so it is often more useful to think of </a:t>
            </a:r>
            <a:r>
              <a:rPr lang="en-US" i="1" dirty="0"/>
              <a:t>vortices</a:t>
            </a:r>
            <a:r>
              <a:rPr lang="en-US" dirty="0"/>
              <a:t> (with vorticity as the budget equation) as the fundament of flow. </a:t>
            </a:r>
          </a:p>
          <a:p>
            <a:r>
              <a:rPr lang="en-US" dirty="0"/>
              <a:t>Then T is understood in terms of warm and cool </a:t>
            </a:r>
            <a:r>
              <a:rPr lang="en-US" i="1" dirty="0"/>
              <a:t>cores.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811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3B998-DD98-4A4C-BEF9-F03C252E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Vorticity (or PV) blobs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3222-96AC-004E-BDAA-67159344C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Where do they come from? </a:t>
            </a:r>
          </a:p>
          <a:p>
            <a:r>
              <a:rPr lang="en-US" dirty="0">
                <a:solidFill>
                  <a:srgbClr val="FF0000"/>
                </a:solidFill>
              </a:rPr>
              <a:t>How do they interact?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(this we studied, in the horizontal plane)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Do they get destroyed? 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(Soon: tackling the complications)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F91AC-EC76-2643-8402-1E3D2D84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083300"/>
            <a:ext cx="55753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A86692-A1E2-004F-8CC9-ECC689450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161259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8A0C61-06D8-AB4C-9B5F-EF69852A6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143000"/>
            <a:ext cx="1593850" cy="12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66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F84F8ED-B3A3-8443-890D-116B15533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5321300"/>
            <a:ext cx="4699000" cy="13081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0C3A5-71E0-DE45-8C0B-26B6F1184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73300"/>
            <a:ext cx="7772400" cy="41148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0070C0"/>
                </a:solidFill>
              </a:rPr>
              <a:t>cool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en-US" i="1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This is called a </a:t>
            </a:r>
            <a:r>
              <a:rPr lang="en-US" i="1" dirty="0">
                <a:solidFill>
                  <a:srgbClr val="C00000"/>
                </a:solidFill>
              </a:rPr>
              <a:t>warm core </a:t>
            </a:r>
            <a:r>
              <a:rPr lang="en-US" i="1" dirty="0">
                <a:solidFill>
                  <a:schemeClr val="bg2"/>
                </a:solidFill>
              </a:rPr>
              <a:t>cyclone:</a:t>
            </a:r>
          </a:p>
          <a:p>
            <a:endParaRPr lang="en-US" i="1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BF2DD8-3774-9D4A-9726-AE0702BEE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806700"/>
            <a:ext cx="495300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51A98-C851-B144-BA39-A05902D7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Since our main weather concern is in the </a:t>
            </a:r>
            <a:r>
              <a:rPr lang="en-US" i="1" dirty="0">
                <a:solidFill>
                  <a:schemeClr val="bg2"/>
                </a:solidFill>
              </a:rPr>
              <a:t>lower troposphere</a:t>
            </a:r>
            <a:r>
              <a:rPr lang="en-US" dirty="0">
                <a:solidFill>
                  <a:schemeClr val="bg2"/>
                </a:solidFill>
              </a:rPr>
              <a:t> (where water is),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7EFC39-09EE-944F-8217-6CAE88CF34D0}"/>
              </a:ext>
            </a:extLst>
          </p:cNvPr>
          <p:cNvCxnSpPr/>
          <p:nvPr/>
        </p:nvCxnSpPr>
        <p:spPr bwMode="auto">
          <a:xfrm flipH="1" flipV="1">
            <a:off x="2362200" y="44069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218207-E612-4845-B454-28D2C53DA2B2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3600" y="44831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8A3C08D-C825-B74C-859C-B2866AB77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91000" y="4178300"/>
            <a:ext cx="240921" cy="393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4325B0-02AF-1046-BFF4-1416B6498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429000"/>
            <a:ext cx="635000" cy="59928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93B997-D515-9A42-BEE3-F60BBEB27B3A}"/>
              </a:ext>
            </a:extLst>
          </p:cNvPr>
          <p:cNvCxnSpPr/>
          <p:nvPr/>
        </p:nvCxnSpPr>
        <p:spPr bwMode="auto">
          <a:xfrm flipH="1" flipV="1">
            <a:off x="2247900" y="6477000"/>
            <a:ext cx="4495800" cy="15240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55C7AE-65C0-4A4A-B03C-1E002BE617FC}"/>
              </a:ext>
            </a:extLst>
          </p:cNvPr>
          <p:cNvCxnSpPr>
            <a:cxnSpLocks/>
          </p:cNvCxnSpPr>
          <p:nvPr/>
        </p:nvCxnSpPr>
        <p:spPr bwMode="auto">
          <a:xfrm flipV="1">
            <a:off x="2019300" y="6553200"/>
            <a:ext cx="5029200" cy="15240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014001F-0605-874F-97F8-EC23E3C1F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076700" y="6248400"/>
            <a:ext cx="240921" cy="393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C295FE3-8D06-5144-B2AD-1D51F74F9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5486400"/>
            <a:ext cx="381000" cy="599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31E645-801E-D640-83E8-21762DD1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5486400"/>
            <a:ext cx="406400" cy="5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36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73E2-0B02-244E-BB24-AA1831D9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021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IDV lab assignment --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41D19-611D-FE47-AFBA-31D9D1E1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458200" cy="50292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 Open Mapes IDV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UM ATM407…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0000_coolcore_warmcore…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Explore ALL of its displays, at ALL of its times (loop the animation). Learn to use the IDV. The Help menu has pan-zoom help on top. A mouse is a HUGE help for 3D views.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A0FC13-EEB7-574F-A25E-F986ED647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09800"/>
            <a:ext cx="86233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04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73E2-0B02-244E-BB24-AA1831D9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021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IDV lab assignment --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41D19-611D-FE47-AFBA-31D9D1E1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458200" cy="50292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 the following slides, make and label and explain nice clear illustrations like slides 13-17, but for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 warm core anticyclone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 warm core cyclone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 cool core anticyclone</a:t>
            </a:r>
          </a:p>
        </p:txBody>
      </p:sp>
    </p:spTree>
    <p:extLst>
      <p:ext uri="{BB962C8B-B14F-4D97-AF65-F5344CB8AC3E}">
        <p14:creationId xmlns:p14="http://schemas.microsoft.com/office/powerpoint/2010/main" val="999377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1435-C526-5944-A4B4-2D7C5242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warm core anticyclone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BE05B1-2D78-9044-99FB-E426B18CC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257800"/>
            <a:ext cx="8001000" cy="4572000"/>
          </a:xfrm>
        </p:spPr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Warm core because of the bulging between 365 and 335. Blue = anticyclonic PV </a:t>
            </a:r>
          </a:p>
          <a:p>
            <a:r>
              <a:rPr lang="en-US" sz="1600" dirty="0">
                <a:solidFill>
                  <a:schemeClr val="bg2"/>
                </a:solidFill>
              </a:rPr>
              <a:t>Found between two cold core cyclones </a:t>
            </a:r>
          </a:p>
          <a:p>
            <a:r>
              <a:rPr lang="en-US" sz="1600" dirty="0">
                <a:solidFill>
                  <a:schemeClr val="bg2"/>
                </a:solidFill>
              </a:rPr>
              <a:t>Warm core because of the bulging structure – warm in center = expanding and cool on outer edges – contracting 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2974B-33CC-D949-A5DB-FEC539AF3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369"/>
            <a:ext cx="6903404" cy="35643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B37E41-4C77-2B41-9996-27C5D00E275D}"/>
              </a:ext>
            </a:extLst>
          </p:cNvPr>
          <p:cNvSpPr/>
          <p:nvPr/>
        </p:nvSpPr>
        <p:spPr bwMode="auto">
          <a:xfrm>
            <a:off x="3429000" y="2209799"/>
            <a:ext cx="685800" cy="355569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393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1435-C526-5944-A4B4-2D7C5242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warm core cyclone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9B887-C658-8149-9E1B-141B90687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1447800"/>
            <a:ext cx="3644900" cy="107155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CFE2CE-295B-B440-AF3C-BC98E7AE0384}"/>
              </a:ext>
            </a:extLst>
          </p:cNvPr>
          <p:cNvSpPr txBox="1">
            <a:spLocks/>
          </p:cNvSpPr>
          <p:nvPr/>
        </p:nvSpPr>
        <p:spPr bwMode="auto">
          <a:xfrm>
            <a:off x="609600" y="2057400"/>
            <a:ext cx="77724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</a:rPr>
              <a:t>Where? Describe the situation</a:t>
            </a:r>
            <a:endParaRPr lang="en-US" sz="1600" kern="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980B7-D67E-EA4C-9941-D138510B4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596823"/>
            <a:ext cx="6477000" cy="4767316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086110E5-D7CE-4145-9A85-AF3682464DEA}"/>
              </a:ext>
            </a:extLst>
          </p:cNvPr>
          <p:cNvSpPr/>
          <p:nvPr/>
        </p:nvSpPr>
        <p:spPr bwMode="auto">
          <a:xfrm>
            <a:off x="3973149" y="4343400"/>
            <a:ext cx="633487" cy="838200"/>
          </a:xfrm>
          <a:prstGeom prst="frame">
            <a:avLst>
              <a:gd name="adj1" fmla="val 5507"/>
            </a:avLst>
          </a:prstGeom>
          <a:solidFill>
            <a:srgbClr val="92D050"/>
          </a:solidFill>
          <a:ln w="12700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CF7C1-B410-5545-8F47-ACA2D4FF7FFF}"/>
              </a:ext>
            </a:extLst>
          </p:cNvPr>
          <p:cNvSpPr txBox="1"/>
          <p:nvPr/>
        </p:nvSpPr>
        <p:spPr>
          <a:xfrm>
            <a:off x="6934200" y="3980481"/>
            <a:ext cx="1904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Cyclone </a:t>
            </a:r>
            <a:r>
              <a:rPr lang="en-US" dirty="0" err="1">
                <a:solidFill>
                  <a:schemeClr val="bg2"/>
                </a:solidFill>
              </a:rPr>
              <a:t>bc</a:t>
            </a:r>
            <a:r>
              <a:rPr lang="en-US" dirty="0">
                <a:solidFill>
                  <a:schemeClr val="bg2"/>
                </a:solidFill>
              </a:rPr>
              <a:t> of positive vorticity. Warm core because of the depressed </a:t>
            </a:r>
            <a:r>
              <a:rPr lang="en-US" dirty="0" err="1">
                <a:solidFill>
                  <a:schemeClr val="bg2"/>
                </a:solidFill>
              </a:rPr>
              <a:t>isentropes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579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1435-C526-5944-A4B4-2D7C52425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38936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cool core anticyclone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93DA9-DDDC-C748-A72C-BDD22F02F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419600"/>
          </a:xfrm>
        </p:spPr>
        <p:txBody>
          <a:bodyPr/>
          <a:lstStyle/>
          <a:p>
            <a:r>
              <a:rPr lang="en-US" sz="1600" dirty="0">
                <a:solidFill>
                  <a:schemeClr val="bg2"/>
                </a:solidFill>
              </a:rPr>
              <a:t>Where? Describe the situation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238FCB-13DF-C84A-AC07-C67498994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743" y="1371600"/>
            <a:ext cx="3387256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8F8F30-B282-8C46-9664-8EEE666D0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0936"/>
            <a:ext cx="7086600" cy="4158657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A8272A96-3BE7-1441-A723-C2455E86E696}"/>
              </a:ext>
            </a:extLst>
          </p:cNvPr>
          <p:cNvSpPr/>
          <p:nvPr/>
        </p:nvSpPr>
        <p:spPr bwMode="auto">
          <a:xfrm>
            <a:off x="3276600" y="3200400"/>
            <a:ext cx="990600" cy="914400"/>
          </a:xfrm>
          <a:prstGeom prst="frame">
            <a:avLst>
              <a:gd name="adj1" fmla="val 3409"/>
            </a:avLst>
          </a:prstGeom>
          <a:solidFill>
            <a:srgbClr val="92D050"/>
          </a:solidFill>
          <a:ln w="12700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815B26-1266-F146-857F-4D96CA7F00B2}"/>
              </a:ext>
            </a:extLst>
          </p:cNvPr>
          <p:cNvSpPr txBox="1"/>
          <p:nvPr/>
        </p:nvSpPr>
        <p:spPr>
          <a:xfrm>
            <a:off x="114300" y="5318065"/>
            <a:ext cx="891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I found this to be the most difficult to find. And I’m still not sure if this is correct.  Blue = negative </a:t>
            </a:r>
            <a:r>
              <a:rPr lang="en-US" dirty="0" err="1">
                <a:solidFill>
                  <a:schemeClr val="bg2"/>
                </a:solidFill>
              </a:rPr>
              <a:t>vort</a:t>
            </a:r>
            <a:r>
              <a:rPr lang="en-US" dirty="0">
                <a:solidFill>
                  <a:schemeClr val="bg2"/>
                </a:solidFill>
              </a:rPr>
              <a:t> = anticyclonic which I understand. But I had a hard time locating </a:t>
            </a:r>
            <a:r>
              <a:rPr lang="en-US" dirty="0" err="1">
                <a:solidFill>
                  <a:schemeClr val="bg2"/>
                </a:solidFill>
              </a:rPr>
              <a:t>isentropes</a:t>
            </a:r>
            <a:r>
              <a:rPr lang="en-US" dirty="0">
                <a:solidFill>
                  <a:schemeClr val="bg2"/>
                </a:solidFill>
              </a:rPr>
              <a:t> that were depressed at upper levels and lifted at lower levels. I think this is a very weak cold core anti cyclone but you can see the 315 </a:t>
            </a:r>
            <a:r>
              <a:rPr lang="en-US" dirty="0" err="1">
                <a:solidFill>
                  <a:schemeClr val="bg2"/>
                </a:solidFill>
              </a:rPr>
              <a:t>isentrope</a:t>
            </a:r>
            <a:r>
              <a:rPr lang="en-US" dirty="0">
                <a:solidFill>
                  <a:schemeClr val="bg2"/>
                </a:solidFill>
              </a:rPr>
              <a:t> is depressed along with 320 but it looks like 300 and 305 are slightly lifted. </a:t>
            </a:r>
          </a:p>
        </p:txBody>
      </p:sp>
    </p:spTree>
    <p:extLst>
      <p:ext uri="{BB962C8B-B14F-4D97-AF65-F5344CB8AC3E}">
        <p14:creationId xmlns:p14="http://schemas.microsoft.com/office/powerpoint/2010/main" val="690130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73E2-0B02-244E-BB24-AA1831D9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021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Isentropic surfaces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41D19-611D-FE47-AFBA-31D9D1E1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763000" cy="5029200"/>
          </a:xfrm>
        </p:spPr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Isentrope</a:t>
            </a:r>
            <a:r>
              <a:rPr lang="en-US" dirty="0">
                <a:solidFill>
                  <a:schemeClr val="bg2"/>
                </a:solidFill>
              </a:rPr>
              <a:t> contours on the cross sections above are </a:t>
            </a:r>
            <a:r>
              <a:rPr lang="en-US" i="1" dirty="0">
                <a:solidFill>
                  <a:schemeClr val="bg2"/>
                </a:solidFill>
              </a:rPr>
              <a:t>slices of isentropic surfaces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surfaces of constant entropy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or potential temperature, or dry static energy </a:t>
            </a:r>
            <a:r>
              <a:rPr lang="en-US" dirty="0" err="1">
                <a:solidFill>
                  <a:schemeClr val="bg2"/>
                </a:solidFill>
              </a:rPr>
              <a:t>C</a:t>
            </a:r>
            <a:r>
              <a:rPr lang="en-US" baseline="-25000" dirty="0" err="1">
                <a:solidFill>
                  <a:schemeClr val="bg2"/>
                </a:solidFill>
              </a:rPr>
              <a:t>p</a:t>
            </a:r>
            <a:r>
              <a:rPr lang="en-US" dirty="0" err="1">
                <a:solidFill>
                  <a:schemeClr val="bg2"/>
                </a:solidFill>
              </a:rPr>
              <a:t>T</a:t>
            </a:r>
            <a:r>
              <a:rPr lang="en-US" dirty="0">
                <a:solidFill>
                  <a:schemeClr val="bg2"/>
                </a:solidFill>
              </a:rPr>
              <a:t> + </a:t>
            </a:r>
            <a:r>
              <a:rPr lang="en-US" dirty="0" err="1">
                <a:solidFill>
                  <a:schemeClr val="bg2"/>
                </a:solidFill>
              </a:rPr>
              <a:t>gz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Let’s </a:t>
            </a:r>
            <a:r>
              <a:rPr lang="en-US" dirty="0">
                <a:solidFill>
                  <a:srgbClr val="FF0000"/>
                </a:solidFill>
              </a:rPr>
              <a:t>learn to see isentropic surfaces</a:t>
            </a:r>
          </a:p>
          <a:p>
            <a:r>
              <a:rPr lang="en-US" dirty="0">
                <a:solidFill>
                  <a:schemeClr val="bg2"/>
                </a:solidFill>
              </a:rPr>
              <a:t>They are almost like </a:t>
            </a:r>
            <a:r>
              <a:rPr lang="en-US" i="1" dirty="0">
                <a:solidFill>
                  <a:srgbClr val="FF0000"/>
                </a:solidFill>
              </a:rPr>
              <a:t>material surfaces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because</a:t>
            </a:r>
            <a:r>
              <a:rPr lang="en-US" i="1" dirty="0">
                <a:solidFill>
                  <a:schemeClr val="bg2"/>
                </a:solidFill>
              </a:rPr>
              <a:t> </a:t>
            </a:r>
            <a:r>
              <a:rPr lang="en-US" i="1" dirty="0" err="1">
                <a:solidFill>
                  <a:schemeClr val="bg2"/>
                </a:solidFill>
              </a:rPr>
              <a:t>D</a:t>
            </a:r>
            <a:r>
              <a:rPr lang="en-US" i="1" dirty="0" err="1">
                <a:solidFill>
                  <a:schemeClr val="bg2"/>
                </a:solidFill>
                <a:latin typeface="Symbol" pitchFamily="2" charset="2"/>
              </a:rPr>
              <a:t>q</a:t>
            </a:r>
            <a:r>
              <a:rPr lang="en-US" i="1" dirty="0">
                <a:solidFill>
                  <a:schemeClr val="bg2"/>
                </a:solidFill>
              </a:rPr>
              <a:t>/Dt = 0 </a:t>
            </a:r>
            <a:r>
              <a:rPr lang="en-US" dirty="0">
                <a:solidFill>
                  <a:schemeClr val="bg2"/>
                </a:solidFill>
              </a:rPr>
              <a:t>for adiabatic flow</a:t>
            </a:r>
          </a:p>
          <a:p>
            <a:pPr lvl="3"/>
            <a:r>
              <a:rPr lang="en-US" i="1" dirty="0">
                <a:solidFill>
                  <a:schemeClr val="bg2"/>
                </a:solidFill>
              </a:rPr>
              <a:t>(plus nonadiabatic or “diabatic” complications)</a:t>
            </a:r>
          </a:p>
          <a:p>
            <a:r>
              <a:rPr lang="en-US" dirty="0">
                <a:solidFill>
                  <a:srgbClr val="FF0000"/>
                </a:solidFill>
              </a:rPr>
              <a:t>Their vertical motion is air vertical motion</a:t>
            </a:r>
            <a:r>
              <a:rPr lang="en-US" dirty="0">
                <a:solidFill>
                  <a:schemeClr val="bg2"/>
                </a:solidFill>
              </a:rPr>
              <a:t>!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the holy grail, for </a:t>
            </a:r>
            <a:r>
              <a:rPr lang="en-US" dirty="0" err="1">
                <a:solidFill>
                  <a:schemeClr val="bg2"/>
                </a:solidFill>
              </a:rPr>
              <a:t>clouds+rain</a:t>
            </a:r>
            <a:r>
              <a:rPr lang="en-US" dirty="0">
                <a:solidFill>
                  <a:schemeClr val="bg2"/>
                </a:solidFill>
              </a:rPr>
              <a:t> (weather)</a:t>
            </a:r>
          </a:p>
        </p:txBody>
      </p:sp>
    </p:spTree>
    <p:extLst>
      <p:ext uri="{BB962C8B-B14F-4D97-AF65-F5344CB8AC3E}">
        <p14:creationId xmlns:p14="http://schemas.microsoft.com/office/powerpoint/2010/main" val="966822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73E2-0B02-244E-BB24-AA1831D9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021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IDV Lab assignment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41D19-611D-FE47-AFBA-31D9D1E1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763000" cy="50292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 In the same bundle, activate (check) the display called “Theta surface, z is its color”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Adjust the value (310K, 330K, 360K) </a:t>
            </a:r>
          </a:p>
          <a:p>
            <a:r>
              <a:rPr lang="en-US" dirty="0">
                <a:solidFill>
                  <a:srgbClr val="FF0000"/>
                </a:solidFill>
              </a:rPr>
              <a:t>Use vorticity </a:t>
            </a:r>
            <a:r>
              <a:rPr lang="en-US" dirty="0" err="1">
                <a:solidFill>
                  <a:srgbClr val="FF0000"/>
                </a:solidFill>
              </a:rPr>
              <a:t>isosurfaces</a:t>
            </a:r>
            <a:r>
              <a:rPr lang="en-US" dirty="0">
                <a:solidFill>
                  <a:srgbClr val="FF0000"/>
                </a:solidFill>
              </a:rPr>
              <a:t> and cross sections in an illustrated description of its topography.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Is there a mean north-south slope? hint: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 vorticity features (Part I) explain dimples?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 vorticity features (Part I) explain peaks?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C95ED-679A-C04C-9441-68349A22F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133600"/>
            <a:ext cx="3009900" cy="116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E8519-68D8-4E4B-B14C-70B9EF33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4876800"/>
            <a:ext cx="685800" cy="6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74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Mean slope of the 310K </a:t>
            </a:r>
            <a:r>
              <a:rPr lang="en-US" dirty="0" err="1">
                <a:solidFill>
                  <a:schemeClr val="bg2"/>
                </a:solidFill>
              </a:rPr>
              <a:t>isosurface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5ADE8E-648A-9E44-BF5A-86997AC45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67" y="1371600"/>
            <a:ext cx="7011865" cy="4114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C91607-A42B-E949-85DC-8E50ABB38FCE}"/>
              </a:ext>
            </a:extLst>
          </p:cNvPr>
          <p:cNvSpPr txBox="1"/>
          <p:nvPr/>
        </p:nvSpPr>
        <p:spPr>
          <a:xfrm>
            <a:off x="2094397" y="5791200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Mean slope is higher in the N to lower in the S </a:t>
            </a:r>
          </a:p>
        </p:txBody>
      </p:sp>
    </p:spTree>
    <p:extLst>
      <p:ext uri="{BB962C8B-B14F-4D97-AF65-F5344CB8AC3E}">
        <p14:creationId xmlns:p14="http://schemas.microsoft.com/office/powerpoint/2010/main" val="4152296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58" name="Line 2"/>
          <p:cNvSpPr>
            <a:spLocks noChangeShapeType="1"/>
          </p:cNvSpPr>
          <p:nvPr/>
        </p:nvSpPr>
        <p:spPr bwMode="auto">
          <a:xfrm>
            <a:off x="609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59" name="Line 3"/>
          <p:cNvSpPr>
            <a:spLocks noChangeShapeType="1"/>
          </p:cNvSpPr>
          <p:nvPr/>
        </p:nvSpPr>
        <p:spPr bwMode="auto">
          <a:xfrm>
            <a:off x="7848600" y="838200"/>
            <a:ext cx="0" cy="518160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1" name="Text Box 5"/>
          <p:cNvSpPr txBox="1">
            <a:spLocks noChangeArrowheads="1"/>
          </p:cNvSpPr>
          <p:nvPr/>
        </p:nvSpPr>
        <p:spPr bwMode="auto">
          <a:xfrm>
            <a:off x="7924800" y="6152729"/>
            <a:ext cx="1066800" cy="333375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1000 mb</a:t>
            </a:r>
          </a:p>
        </p:txBody>
      </p:sp>
      <p:sp>
        <p:nvSpPr>
          <p:cNvPr id="1453062" name="Oval 6"/>
          <p:cNvSpPr>
            <a:spLocks noChangeArrowheads="1"/>
          </p:cNvSpPr>
          <p:nvPr/>
        </p:nvSpPr>
        <p:spPr bwMode="auto">
          <a:xfrm>
            <a:off x="2514600" y="2729551"/>
            <a:ext cx="1981200" cy="1869743"/>
          </a:xfrm>
          <a:prstGeom prst="ellipse">
            <a:avLst/>
          </a:prstGeom>
          <a:solidFill>
            <a:srgbClr val="969696"/>
          </a:solidFill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53064" name="Text Box 8"/>
          <p:cNvSpPr txBox="1">
            <a:spLocks noChangeArrowheads="1"/>
          </p:cNvSpPr>
          <p:nvPr/>
        </p:nvSpPr>
        <p:spPr bwMode="auto">
          <a:xfrm>
            <a:off x="7924800" y="35905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500 mb</a:t>
            </a:r>
          </a:p>
        </p:txBody>
      </p:sp>
      <p:sp>
        <p:nvSpPr>
          <p:cNvPr id="1453065" name="Text Box 9"/>
          <p:cNvSpPr txBox="1">
            <a:spLocks noChangeArrowheads="1"/>
          </p:cNvSpPr>
          <p:nvPr/>
        </p:nvSpPr>
        <p:spPr bwMode="auto">
          <a:xfrm>
            <a:off x="7924800" y="2359928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300 mb</a:t>
            </a:r>
          </a:p>
        </p:txBody>
      </p:sp>
      <p:sp>
        <p:nvSpPr>
          <p:cNvPr id="1453066" name="Text Box 10"/>
          <p:cNvSpPr txBox="1">
            <a:spLocks noChangeArrowheads="1"/>
          </p:cNvSpPr>
          <p:nvPr/>
        </p:nvSpPr>
        <p:spPr bwMode="auto">
          <a:xfrm>
            <a:off x="7924800" y="1703696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200 mb</a:t>
            </a:r>
          </a:p>
        </p:txBody>
      </p:sp>
      <p:sp>
        <p:nvSpPr>
          <p:cNvPr id="1453067" name="Text Box 11"/>
          <p:cNvSpPr txBox="1">
            <a:spLocks noChangeArrowheads="1"/>
          </p:cNvSpPr>
          <p:nvPr/>
        </p:nvSpPr>
        <p:spPr bwMode="auto">
          <a:xfrm>
            <a:off x="7911152" y="1158920"/>
            <a:ext cx="10668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150 mb</a:t>
            </a: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775648" y="0"/>
            <a:ext cx="7086600" cy="11387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 surfaces on a z-coordinate diagram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for NH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westerly jet stream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 thermal wind balance</a:t>
            </a:r>
          </a:p>
        </p:txBody>
      </p:sp>
      <p:sp>
        <p:nvSpPr>
          <p:cNvPr id="1453070" name="Freeform 14"/>
          <p:cNvSpPr>
            <a:spLocks/>
          </p:cNvSpPr>
          <p:nvPr/>
        </p:nvSpPr>
        <p:spPr bwMode="auto">
          <a:xfrm>
            <a:off x="595313" y="5035129"/>
            <a:ext cx="7256462" cy="1276350"/>
          </a:xfrm>
          <a:custGeom>
            <a:avLst/>
            <a:gdLst/>
            <a:ahLst/>
            <a:cxnLst>
              <a:cxn ang="0">
                <a:pos x="0" y="439"/>
              </a:cxn>
              <a:cxn ang="0">
                <a:pos x="0" y="804"/>
              </a:cxn>
              <a:cxn ang="0">
                <a:pos x="4562" y="795"/>
              </a:cxn>
              <a:cxn ang="0">
                <a:pos x="4571" y="0"/>
              </a:cxn>
              <a:cxn ang="0">
                <a:pos x="4059" y="18"/>
              </a:cxn>
              <a:cxn ang="0">
                <a:pos x="3703" y="36"/>
              </a:cxn>
              <a:cxn ang="0">
                <a:pos x="2816" y="91"/>
              </a:cxn>
              <a:cxn ang="0">
                <a:pos x="2222" y="274"/>
              </a:cxn>
              <a:cxn ang="0">
                <a:pos x="1527" y="420"/>
              </a:cxn>
              <a:cxn ang="0">
                <a:pos x="777" y="429"/>
              </a:cxn>
              <a:cxn ang="0">
                <a:pos x="0" y="439"/>
              </a:cxn>
            </a:cxnLst>
            <a:rect l="0" t="0" r="r" b="b"/>
            <a:pathLst>
              <a:path w="4571" h="804">
                <a:moveTo>
                  <a:pt x="0" y="439"/>
                </a:moveTo>
                <a:lnTo>
                  <a:pt x="0" y="804"/>
                </a:lnTo>
                <a:lnTo>
                  <a:pt x="4562" y="795"/>
                </a:lnTo>
                <a:lnTo>
                  <a:pt x="4571" y="0"/>
                </a:lnTo>
                <a:lnTo>
                  <a:pt x="4059" y="18"/>
                </a:lnTo>
                <a:cubicBezTo>
                  <a:pt x="3980" y="26"/>
                  <a:pt x="3780" y="17"/>
                  <a:pt x="3703" y="36"/>
                </a:cubicBezTo>
                <a:cubicBezTo>
                  <a:pt x="3510" y="27"/>
                  <a:pt x="3200" y="27"/>
                  <a:pt x="2816" y="91"/>
                </a:cubicBezTo>
                <a:cubicBezTo>
                  <a:pt x="2531" y="141"/>
                  <a:pt x="2437" y="219"/>
                  <a:pt x="2222" y="274"/>
                </a:cubicBezTo>
                <a:cubicBezTo>
                  <a:pt x="2007" y="329"/>
                  <a:pt x="1768" y="394"/>
                  <a:pt x="1527" y="420"/>
                </a:cubicBezTo>
                <a:cubicBezTo>
                  <a:pt x="1276" y="425"/>
                  <a:pt x="1027" y="425"/>
                  <a:pt x="777" y="429"/>
                </a:cubicBezTo>
                <a:lnTo>
                  <a:pt x="0" y="439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1" name="Freeform 15"/>
          <p:cNvSpPr>
            <a:spLocks/>
          </p:cNvSpPr>
          <p:nvPr/>
        </p:nvSpPr>
        <p:spPr bwMode="auto">
          <a:xfrm>
            <a:off x="609600" y="3727029"/>
            <a:ext cx="7242175" cy="1989138"/>
          </a:xfrm>
          <a:custGeom>
            <a:avLst/>
            <a:gdLst/>
            <a:ahLst/>
            <a:cxnLst>
              <a:cxn ang="0">
                <a:pos x="0" y="881"/>
              </a:cxn>
              <a:cxn ang="0">
                <a:pos x="9" y="1253"/>
              </a:cxn>
              <a:cxn ang="0">
                <a:pos x="1463" y="1244"/>
              </a:cxn>
              <a:cxn ang="0">
                <a:pos x="2331" y="1061"/>
              </a:cxn>
              <a:cxn ang="0">
                <a:pos x="2761" y="915"/>
              </a:cxn>
              <a:cxn ang="0">
                <a:pos x="3520" y="851"/>
              </a:cxn>
              <a:cxn ang="0">
                <a:pos x="4553" y="833"/>
              </a:cxn>
              <a:cxn ang="0">
                <a:pos x="4562" y="19"/>
              </a:cxn>
              <a:cxn ang="0">
                <a:pos x="4005" y="19"/>
              </a:cxn>
              <a:cxn ang="0">
                <a:pos x="3529" y="19"/>
              </a:cxn>
              <a:cxn ang="0">
                <a:pos x="3127" y="28"/>
              </a:cxn>
              <a:cxn ang="0">
                <a:pos x="2971" y="37"/>
              </a:cxn>
              <a:cxn ang="0">
                <a:pos x="2560" y="138"/>
              </a:cxn>
              <a:cxn ang="0">
                <a:pos x="2085" y="595"/>
              </a:cxn>
              <a:cxn ang="0">
                <a:pos x="1792" y="741"/>
              </a:cxn>
              <a:cxn ang="0">
                <a:pos x="1399" y="851"/>
              </a:cxn>
              <a:cxn ang="0">
                <a:pos x="777" y="871"/>
              </a:cxn>
              <a:cxn ang="0">
                <a:pos x="0" y="881"/>
              </a:cxn>
            </a:cxnLst>
            <a:rect l="0" t="0" r="r" b="b"/>
            <a:pathLst>
              <a:path w="4562" h="1253">
                <a:moveTo>
                  <a:pt x="0" y="881"/>
                </a:moveTo>
                <a:lnTo>
                  <a:pt x="9" y="1253"/>
                </a:lnTo>
                <a:lnTo>
                  <a:pt x="1463" y="1244"/>
                </a:lnTo>
                <a:cubicBezTo>
                  <a:pt x="1850" y="1212"/>
                  <a:pt x="2115" y="1116"/>
                  <a:pt x="2331" y="1061"/>
                </a:cubicBezTo>
                <a:cubicBezTo>
                  <a:pt x="2547" y="1006"/>
                  <a:pt x="2563" y="950"/>
                  <a:pt x="2761" y="915"/>
                </a:cubicBezTo>
                <a:cubicBezTo>
                  <a:pt x="2959" y="880"/>
                  <a:pt x="3221" y="865"/>
                  <a:pt x="3520" y="851"/>
                </a:cubicBezTo>
                <a:lnTo>
                  <a:pt x="4553" y="833"/>
                </a:lnTo>
                <a:lnTo>
                  <a:pt x="4562" y="19"/>
                </a:lnTo>
                <a:lnTo>
                  <a:pt x="4005" y="19"/>
                </a:lnTo>
                <a:cubicBezTo>
                  <a:pt x="3926" y="27"/>
                  <a:pt x="3606" y="0"/>
                  <a:pt x="3529" y="19"/>
                </a:cubicBezTo>
                <a:lnTo>
                  <a:pt x="3127" y="28"/>
                </a:lnTo>
                <a:cubicBezTo>
                  <a:pt x="3054" y="30"/>
                  <a:pt x="3065" y="19"/>
                  <a:pt x="2971" y="37"/>
                </a:cubicBezTo>
                <a:cubicBezTo>
                  <a:pt x="2877" y="55"/>
                  <a:pt x="2708" y="45"/>
                  <a:pt x="2560" y="138"/>
                </a:cubicBezTo>
                <a:cubicBezTo>
                  <a:pt x="2412" y="231"/>
                  <a:pt x="2213" y="495"/>
                  <a:pt x="2085" y="595"/>
                </a:cubicBezTo>
                <a:cubicBezTo>
                  <a:pt x="1957" y="695"/>
                  <a:pt x="1906" y="698"/>
                  <a:pt x="1792" y="741"/>
                </a:cubicBezTo>
                <a:cubicBezTo>
                  <a:pt x="1678" y="784"/>
                  <a:pt x="1568" y="829"/>
                  <a:pt x="1399" y="851"/>
                </a:cubicBezTo>
                <a:cubicBezTo>
                  <a:pt x="1148" y="856"/>
                  <a:pt x="1027" y="867"/>
                  <a:pt x="777" y="871"/>
                </a:cubicBezTo>
                <a:lnTo>
                  <a:pt x="0" y="881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2" name="Text Box 16"/>
          <p:cNvSpPr txBox="1">
            <a:spLocks noChangeArrowheads="1"/>
          </p:cNvSpPr>
          <p:nvPr/>
        </p:nvSpPr>
        <p:spPr bwMode="auto">
          <a:xfrm>
            <a:off x="7924800" y="4885904"/>
            <a:ext cx="914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700 mb</a:t>
            </a:r>
          </a:p>
        </p:txBody>
      </p:sp>
      <p:sp>
        <p:nvSpPr>
          <p:cNvPr id="1453073" name="Freeform 17"/>
          <p:cNvSpPr>
            <a:spLocks/>
          </p:cNvSpPr>
          <p:nvPr/>
        </p:nvSpPr>
        <p:spPr bwMode="auto">
          <a:xfrm>
            <a:off x="609600" y="2509417"/>
            <a:ext cx="7242175" cy="2622550"/>
          </a:xfrm>
          <a:custGeom>
            <a:avLst/>
            <a:gdLst/>
            <a:ahLst/>
            <a:cxnLst>
              <a:cxn ang="0">
                <a:pos x="0" y="1280"/>
              </a:cxn>
              <a:cxn ang="0">
                <a:pos x="9" y="1652"/>
              </a:cxn>
              <a:cxn ang="0">
                <a:pos x="1381" y="1627"/>
              </a:cxn>
              <a:cxn ang="0">
                <a:pos x="1932" y="1455"/>
              </a:cxn>
              <a:cxn ang="0">
                <a:pos x="2222" y="1240"/>
              </a:cxn>
              <a:cxn ang="0">
                <a:pos x="2450" y="984"/>
              </a:cxn>
              <a:cxn ang="0">
                <a:pos x="2770" y="823"/>
              </a:cxn>
              <a:cxn ang="0">
                <a:pos x="3502" y="792"/>
              </a:cxn>
              <a:cxn ang="0">
                <a:pos x="4562" y="792"/>
              </a:cxn>
              <a:cxn ang="0">
                <a:pos x="4553" y="9"/>
              </a:cxn>
              <a:cxn ang="0">
                <a:pos x="4151" y="0"/>
              </a:cxn>
              <a:cxn ang="0">
                <a:pos x="3666" y="0"/>
              </a:cxn>
              <a:cxn ang="0">
                <a:pos x="2898" y="46"/>
              </a:cxn>
              <a:cxn ang="0">
                <a:pos x="2450" y="155"/>
              </a:cxn>
              <a:cxn ang="0">
                <a:pos x="2130" y="381"/>
              </a:cxn>
              <a:cxn ang="0">
                <a:pos x="1810" y="759"/>
              </a:cxn>
              <a:cxn ang="0">
                <a:pos x="1381" y="1149"/>
              </a:cxn>
              <a:cxn ang="0">
                <a:pos x="1143" y="1251"/>
              </a:cxn>
              <a:cxn ang="0">
                <a:pos x="777" y="1270"/>
              </a:cxn>
              <a:cxn ang="0">
                <a:pos x="0" y="1280"/>
              </a:cxn>
            </a:cxnLst>
            <a:rect l="0" t="0" r="r" b="b"/>
            <a:pathLst>
              <a:path w="4562" h="1652">
                <a:moveTo>
                  <a:pt x="0" y="1280"/>
                </a:moveTo>
                <a:lnTo>
                  <a:pt x="9" y="1652"/>
                </a:lnTo>
                <a:lnTo>
                  <a:pt x="1381" y="1627"/>
                </a:lnTo>
                <a:cubicBezTo>
                  <a:pt x="1701" y="1594"/>
                  <a:pt x="1792" y="1519"/>
                  <a:pt x="1932" y="1455"/>
                </a:cubicBezTo>
                <a:cubicBezTo>
                  <a:pt x="2072" y="1391"/>
                  <a:pt x="2136" y="1318"/>
                  <a:pt x="2222" y="1240"/>
                </a:cubicBezTo>
                <a:cubicBezTo>
                  <a:pt x="2308" y="1162"/>
                  <a:pt x="2359" y="1053"/>
                  <a:pt x="2450" y="984"/>
                </a:cubicBezTo>
                <a:cubicBezTo>
                  <a:pt x="2541" y="915"/>
                  <a:pt x="2595" y="855"/>
                  <a:pt x="2770" y="823"/>
                </a:cubicBezTo>
                <a:cubicBezTo>
                  <a:pt x="2945" y="791"/>
                  <a:pt x="3203" y="797"/>
                  <a:pt x="3502" y="792"/>
                </a:cubicBezTo>
                <a:lnTo>
                  <a:pt x="4562" y="792"/>
                </a:lnTo>
                <a:lnTo>
                  <a:pt x="4553" y="9"/>
                </a:lnTo>
                <a:lnTo>
                  <a:pt x="4151" y="0"/>
                </a:lnTo>
                <a:cubicBezTo>
                  <a:pt x="4072" y="8"/>
                  <a:pt x="3867" y="1"/>
                  <a:pt x="3666" y="0"/>
                </a:cubicBezTo>
                <a:lnTo>
                  <a:pt x="2898" y="46"/>
                </a:lnTo>
                <a:cubicBezTo>
                  <a:pt x="2695" y="72"/>
                  <a:pt x="2578" y="99"/>
                  <a:pt x="2450" y="155"/>
                </a:cubicBezTo>
                <a:cubicBezTo>
                  <a:pt x="2322" y="211"/>
                  <a:pt x="2237" y="280"/>
                  <a:pt x="2130" y="381"/>
                </a:cubicBezTo>
                <a:cubicBezTo>
                  <a:pt x="2023" y="482"/>
                  <a:pt x="1935" y="631"/>
                  <a:pt x="1810" y="759"/>
                </a:cubicBezTo>
                <a:cubicBezTo>
                  <a:pt x="1685" y="887"/>
                  <a:pt x="1492" y="1067"/>
                  <a:pt x="1381" y="1149"/>
                </a:cubicBezTo>
                <a:cubicBezTo>
                  <a:pt x="1265" y="1221"/>
                  <a:pt x="1244" y="1231"/>
                  <a:pt x="1143" y="1251"/>
                </a:cubicBezTo>
                <a:cubicBezTo>
                  <a:pt x="1042" y="1271"/>
                  <a:pt x="967" y="1265"/>
                  <a:pt x="777" y="1270"/>
                </a:cubicBezTo>
                <a:lnTo>
                  <a:pt x="0" y="1280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4" name="Freeform 18"/>
          <p:cNvSpPr>
            <a:spLocks/>
          </p:cNvSpPr>
          <p:nvPr/>
        </p:nvSpPr>
        <p:spPr bwMode="auto">
          <a:xfrm>
            <a:off x="609600" y="1914104"/>
            <a:ext cx="7256463" cy="2635250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386" y="68"/>
              </a:cxn>
              <a:cxn ang="0">
                <a:pos x="1848" y="264"/>
              </a:cxn>
              <a:cxn ang="0">
                <a:pos x="1488" y="576"/>
              </a:cxn>
              <a:cxn ang="0">
                <a:pos x="1143" y="809"/>
              </a:cxn>
              <a:cxn ang="0">
                <a:pos x="622" y="873"/>
              </a:cxn>
              <a:cxn ang="0">
                <a:pos x="9" y="873"/>
              </a:cxn>
              <a:cxn ang="0">
                <a:pos x="0" y="1641"/>
              </a:cxn>
              <a:cxn ang="0">
                <a:pos x="512" y="1650"/>
              </a:cxn>
              <a:cxn ang="0">
                <a:pos x="996" y="1641"/>
              </a:cxn>
              <a:cxn ang="0">
                <a:pos x="1234" y="1604"/>
              </a:cxn>
              <a:cxn ang="0">
                <a:pos x="1399" y="1506"/>
              </a:cxn>
              <a:cxn ang="0">
                <a:pos x="1655" y="1284"/>
              </a:cxn>
              <a:cxn ang="0">
                <a:pos x="2004" y="900"/>
              </a:cxn>
              <a:cxn ang="0">
                <a:pos x="2121" y="757"/>
              </a:cxn>
              <a:cxn ang="0">
                <a:pos x="2316" y="594"/>
              </a:cxn>
              <a:cxn ang="0">
                <a:pos x="2598" y="474"/>
              </a:cxn>
              <a:cxn ang="0">
                <a:pos x="3127" y="397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660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45" y="20"/>
                  <a:pt x="2596" y="26"/>
                  <a:pt x="2386" y="68"/>
                </a:cubicBezTo>
                <a:cubicBezTo>
                  <a:pt x="2176" y="110"/>
                  <a:pt x="1998" y="179"/>
                  <a:pt x="1848" y="264"/>
                </a:cubicBezTo>
                <a:cubicBezTo>
                  <a:pt x="1698" y="349"/>
                  <a:pt x="1606" y="485"/>
                  <a:pt x="1488" y="576"/>
                </a:cubicBezTo>
                <a:cubicBezTo>
                  <a:pt x="1370" y="667"/>
                  <a:pt x="1287" y="760"/>
                  <a:pt x="1143" y="809"/>
                </a:cubicBezTo>
                <a:cubicBezTo>
                  <a:pt x="999" y="858"/>
                  <a:pt x="811" y="862"/>
                  <a:pt x="622" y="873"/>
                </a:cubicBezTo>
                <a:lnTo>
                  <a:pt x="9" y="873"/>
                </a:lnTo>
                <a:lnTo>
                  <a:pt x="0" y="1641"/>
                </a:lnTo>
                <a:lnTo>
                  <a:pt x="512" y="1650"/>
                </a:lnTo>
                <a:cubicBezTo>
                  <a:pt x="591" y="1642"/>
                  <a:pt x="919" y="1660"/>
                  <a:pt x="996" y="1641"/>
                </a:cubicBezTo>
                <a:cubicBezTo>
                  <a:pt x="1112" y="1627"/>
                  <a:pt x="1162" y="1627"/>
                  <a:pt x="1234" y="1604"/>
                </a:cubicBezTo>
                <a:cubicBezTo>
                  <a:pt x="1301" y="1582"/>
                  <a:pt x="1329" y="1559"/>
                  <a:pt x="1399" y="1506"/>
                </a:cubicBezTo>
                <a:cubicBezTo>
                  <a:pt x="1472" y="1504"/>
                  <a:pt x="1552" y="1383"/>
                  <a:pt x="1655" y="1284"/>
                </a:cubicBezTo>
                <a:cubicBezTo>
                  <a:pt x="1756" y="1183"/>
                  <a:pt x="1926" y="988"/>
                  <a:pt x="2004" y="900"/>
                </a:cubicBezTo>
                <a:cubicBezTo>
                  <a:pt x="2082" y="812"/>
                  <a:pt x="2069" y="808"/>
                  <a:pt x="2121" y="757"/>
                </a:cubicBezTo>
                <a:cubicBezTo>
                  <a:pt x="2173" y="706"/>
                  <a:pt x="2237" y="641"/>
                  <a:pt x="2316" y="594"/>
                </a:cubicBezTo>
                <a:cubicBezTo>
                  <a:pt x="2395" y="547"/>
                  <a:pt x="2463" y="507"/>
                  <a:pt x="2598" y="474"/>
                </a:cubicBezTo>
                <a:cubicBezTo>
                  <a:pt x="2733" y="441"/>
                  <a:pt x="2928" y="412"/>
                  <a:pt x="3127" y="397"/>
                </a:cubicBezTo>
                <a:cubicBezTo>
                  <a:pt x="3378" y="392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5" name="Freeform 19"/>
          <p:cNvSpPr>
            <a:spLocks/>
          </p:cNvSpPr>
          <p:nvPr/>
        </p:nvSpPr>
        <p:spPr bwMode="auto">
          <a:xfrm>
            <a:off x="609600" y="1304504"/>
            <a:ext cx="7256463" cy="1989138"/>
          </a:xfrm>
          <a:custGeom>
            <a:avLst/>
            <a:gdLst/>
            <a:ahLst/>
            <a:cxnLst>
              <a:cxn ang="0">
                <a:pos x="4571" y="372"/>
              </a:cxn>
              <a:cxn ang="0">
                <a:pos x="4562" y="0"/>
              </a:cxn>
              <a:cxn ang="0">
                <a:pos x="3108" y="9"/>
              </a:cxn>
              <a:cxn ang="0">
                <a:pos x="2203" y="77"/>
              </a:cxn>
              <a:cxn ang="0">
                <a:pos x="1728" y="196"/>
              </a:cxn>
              <a:cxn ang="0">
                <a:pos x="1015" y="361"/>
              </a:cxn>
              <a:cxn ang="0">
                <a:pos x="0" y="361"/>
              </a:cxn>
              <a:cxn ang="0">
                <a:pos x="0" y="1247"/>
              </a:cxn>
              <a:cxn ang="0">
                <a:pos x="466" y="1247"/>
              </a:cxn>
              <a:cxn ang="0">
                <a:pos x="1042" y="1234"/>
              </a:cxn>
              <a:cxn ang="0">
                <a:pos x="1272" y="1128"/>
              </a:cxn>
              <a:cxn ang="0">
                <a:pos x="1618" y="854"/>
              </a:cxn>
              <a:cxn ang="0">
                <a:pos x="1819" y="671"/>
              </a:cxn>
              <a:cxn ang="0">
                <a:pos x="2167" y="507"/>
              </a:cxn>
              <a:cxn ang="0">
                <a:pos x="2642" y="406"/>
              </a:cxn>
              <a:cxn ang="0">
                <a:pos x="3172" y="402"/>
              </a:cxn>
              <a:cxn ang="0">
                <a:pos x="3794" y="382"/>
              </a:cxn>
              <a:cxn ang="0">
                <a:pos x="4571" y="372"/>
              </a:cxn>
            </a:cxnLst>
            <a:rect l="0" t="0" r="r" b="b"/>
            <a:pathLst>
              <a:path w="4571" h="1253">
                <a:moveTo>
                  <a:pt x="4571" y="372"/>
                </a:moveTo>
                <a:lnTo>
                  <a:pt x="4562" y="0"/>
                </a:lnTo>
                <a:lnTo>
                  <a:pt x="3108" y="9"/>
                </a:lnTo>
                <a:cubicBezTo>
                  <a:pt x="2715" y="22"/>
                  <a:pt x="2433" y="46"/>
                  <a:pt x="2203" y="77"/>
                </a:cubicBezTo>
                <a:cubicBezTo>
                  <a:pt x="1973" y="108"/>
                  <a:pt x="1926" y="149"/>
                  <a:pt x="1728" y="196"/>
                </a:cubicBezTo>
                <a:cubicBezTo>
                  <a:pt x="1530" y="243"/>
                  <a:pt x="1303" y="333"/>
                  <a:pt x="1015" y="361"/>
                </a:cubicBezTo>
                <a:lnTo>
                  <a:pt x="0" y="361"/>
                </a:lnTo>
                <a:lnTo>
                  <a:pt x="0" y="1247"/>
                </a:lnTo>
                <a:lnTo>
                  <a:pt x="466" y="1247"/>
                </a:lnTo>
                <a:cubicBezTo>
                  <a:pt x="545" y="1239"/>
                  <a:pt x="965" y="1253"/>
                  <a:pt x="1042" y="1234"/>
                </a:cubicBezTo>
                <a:lnTo>
                  <a:pt x="1272" y="1128"/>
                </a:lnTo>
                <a:cubicBezTo>
                  <a:pt x="1345" y="1126"/>
                  <a:pt x="1527" y="930"/>
                  <a:pt x="1618" y="854"/>
                </a:cubicBezTo>
                <a:cubicBezTo>
                  <a:pt x="1709" y="778"/>
                  <a:pt x="1728" y="729"/>
                  <a:pt x="1819" y="671"/>
                </a:cubicBezTo>
                <a:cubicBezTo>
                  <a:pt x="1910" y="613"/>
                  <a:pt x="2030" y="551"/>
                  <a:pt x="2167" y="507"/>
                </a:cubicBezTo>
                <a:cubicBezTo>
                  <a:pt x="2304" y="463"/>
                  <a:pt x="2475" y="423"/>
                  <a:pt x="2642" y="406"/>
                </a:cubicBezTo>
                <a:cubicBezTo>
                  <a:pt x="2809" y="389"/>
                  <a:pt x="2980" y="406"/>
                  <a:pt x="3172" y="402"/>
                </a:cubicBezTo>
                <a:cubicBezTo>
                  <a:pt x="3423" y="397"/>
                  <a:pt x="3544" y="386"/>
                  <a:pt x="3794" y="382"/>
                </a:cubicBezTo>
                <a:lnTo>
                  <a:pt x="4571" y="372"/>
                </a:lnTo>
                <a:close/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18" y="4727816"/>
            <a:ext cx="3550693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small thickness of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cooler,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0680" y="4716445"/>
            <a:ext cx="3755408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same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  <a:sym typeface="Wingdings" pitchFamily="2" charset="2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) layers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 are thicker: warmer than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that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1" y="1481923"/>
            <a:ext cx="3550693" cy="11669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big thickness 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layers: warm compared to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762" y="1331794"/>
            <a:ext cx="3550693" cy="13208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thinner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 compared to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2D3E9-A56F-5C45-B791-A95EDDDD9D52}"/>
              </a:ext>
            </a:extLst>
          </p:cNvPr>
          <p:cNvSpPr txBox="1"/>
          <p:nvPr/>
        </p:nvSpPr>
        <p:spPr>
          <a:xfrm rot="16200000">
            <a:off x="-23245" y="721306"/>
            <a:ext cx="63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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5EA32-30D8-D544-9AE6-B0205CC6ED49}"/>
              </a:ext>
            </a:extLst>
          </p:cNvPr>
          <p:cNvSpPr txBox="1"/>
          <p:nvPr/>
        </p:nvSpPr>
        <p:spPr>
          <a:xfrm>
            <a:off x="109183" y="1064526"/>
            <a:ext cx="4106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cademy Engraved LET Plain" panose="02000000000000000000" pitchFamily="2" charset="0"/>
                <a:ea typeface="+mn-ea"/>
                <a:cs typeface="+mn-cs"/>
              </a:rPr>
              <a:t>z</a:t>
            </a:r>
          </a:p>
        </p:txBody>
      </p:sp>
      <p:sp>
        <p:nvSpPr>
          <p:cNvPr id="6" name="Summing Junction 5">
            <a:extLst>
              <a:ext uri="{FF2B5EF4-FFF2-40B4-BE49-F238E27FC236}">
                <a16:creationId xmlns:a16="http://schemas.microsoft.com/office/drawing/2014/main" id="{57C7896D-4739-1044-92DC-6E0143FE5412}"/>
              </a:ext>
            </a:extLst>
          </p:cNvPr>
          <p:cNvSpPr/>
          <p:nvPr/>
        </p:nvSpPr>
        <p:spPr bwMode="auto">
          <a:xfrm>
            <a:off x="2524837" y="2674961"/>
            <a:ext cx="2019869" cy="1978926"/>
          </a:xfrm>
          <a:prstGeom prst="flowChartSummingJunction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Jet stream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into page 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8D016ABB-F548-EF4D-A165-0EF7BDFD83E7}"/>
              </a:ext>
            </a:extLst>
          </p:cNvPr>
          <p:cNvSpPr/>
          <p:nvPr/>
        </p:nvSpPr>
        <p:spPr bwMode="auto">
          <a:xfrm>
            <a:off x="3616651" y="3289109"/>
            <a:ext cx="2361063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Coriolis force to R</a:t>
            </a:r>
          </a:p>
        </p:txBody>
      </p:sp>
      <p:sp>
        <p:nvSpPr>
          <p:cNvPr id="38" name="Striped Right Arrow 37">
            <a:extLst>
              <a:ext uri="{FF2B5EF4-FFF2-40B4-BE49-F238E27FC236}">
                <a16:creationId xmlns:a16="http://schemas.microsoft.com/office/drawing/2014/main" id="{F8C13FC8-4A04-0F43-AE88-2B73F3F6FB97}"/>
              </a:ext>
            </a:extLst>
          </p:cNvPr>
          <p:cNvSpPr/>
          <p:nvPr/>
        </p:nvSpPr>
        <p:spPr bwMode="auto">
          <a:xfrm flipH="1">
            <a:off x="1173706" y="3264088"/>
            <a:ext cx="2267799" cy="723331"/>
          </a:xfrm>
          <a:prstGeom prst="stripedRightArrow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PGF is “downhill”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3" y="631124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39" y="639633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164979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depression in the 310K surface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Where? Describe the situation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49E961-F363-C64F-822F-885702A9B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149" y="1447800"/>
            <a:ext cx="6717701" cy="4114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AEF198-A690-F44C-BFA0-76B71A5F0595}"/>
              </a:ext>
            </a:extLst>
          </p:cNvPr>
          <p:cNvSpPr txBox="1"/>
          <p:nvPr/>
        </p:nvSpPr>
        <p:spPr>
          <a:xfrm>
            <a:off x="326458" y="5657671"/>
            <a:ext cx="8741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The depression appears to be below a warm core anti cyclone. At this 310 </a:t>
            </a:r>
            <a:r>
              <a:rPr lang="en-US" dirty="0" err="1">
                <a:solidFill>
                  <a:schemeClr val="bg2"/>
                </a:solidFill>
              </a:rPr>
              <a:t>isentrope</a:t>
            </a:r>
            <a:r>
              <a:rPr lang="en-US" dirty="0">
                <a:solidFill>
                  <a:schemeClr val="bg2"/>
                </a:solidFill>
              </a:rPr>
              <a:t> it looks like it’s pretty anticyclonic, but not so strong – still negative vorticity but less negative than the vorticity at 345-365. – follows pattern of depressed </a:t>
            </a:r>
            <a:r>
              <a:rPr lang="en-US" dirty="0" err="1">
                <a:solidFill>
                  <a:schemeClr val="bg2"/>
                </a:solidFill>
              </a:rPr>
              <a:t>isentropes</a:t>
            </a:r>
            <a:r>
              <a:rPr lang="en-US" dirty="0">
                <a:solidFill>
                  <a:schemeClr val="bg2"/>
                </a:solidFill>
              </a:rPr>
              <a:t> above it    </a:t>
            </a:r>
          </a:p>
        </p:txBody>
      </p:sp>
    </p:spTree>
    <p:extLst>
      <p:ext uri="{BB962C8B-B14F-4D97-AF65-F5344CB8AC3E}">
        <p14:creationId xmlns:p14="http://schemas.microsoft.com/office/powerpoint/2010/main" val="1028765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peak on the 310K </a:t>
            </a:r>
            <a:r>
              <a:rPr lang="en-US" dirty="0" err="1">
                <a:solidFill>
                  <a:schemeClr val="bg2"/>
                </a:solidFill>
              </a:rPr>
              <a:t>isosurface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Where? Describe the situation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25E93D-1313-114A-8620-A95AE6124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149" y="1627909"/>
            <a:ext cx="6717701" cy="4114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FBF472-F485-A449-8219-55BBD9114714}"/>
              </a:ext>
            </a:extLst>
          </p:cNvPr>
          <p:cNvSpPr txBox="1"/>
          <p:nvPr/>
        </p:nvSpPr>
        <p:spPr>
          <a:xfrm>
            <a:off x="381000" y="5934670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The peak appears to be below a strong cold core cyclone, which makes sense I think because It follows the lifted </a:t>
            </a:r>
            <a:r>
              <a:rPr lang="en-US" dirty="0" err="1">
                <a:solidFill>
                  <a:schemeClr val="bg2"/>
                </a:solidFill>
              </a:rPr>
              <a:t>isentropes</a:t>
            </a:r>
            <a:r>
              <a:rPr lang="en-US" dirty="0">
                <a:solidFill>
                  <a:schemeClr val="bg2"/>
                </a:solidFill>
              </a:rPr>
              <a:t>  of that cyclone. </a:t>
            </a:r>
          </a:p>
        </p:txBody>
      </p:sp>
    </p:spTree>
    <p:extLst>
      <p:ext uri="{BB962C8B-B14F-4D97-AF65-F5344CB8AC3E}">
        <p14:creationId xmlns:p14="http://schemas.microsoft.com/office/powerpoint/2010/main" val="2651273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Mean slope of the 330K </a:t>
            </a:r>
            <a:r>
              <a:rPr lang="en-US" dirty="0" err="1">
                <a:solidFill>
                  <a:schemeClr val="bg2"/>
                </a:solidFill>
              </a:rPr>
              <a:t>isosurface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54E36D-6634-7348-BBA2-957B35984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67" y="1371600"/>
            <a:ext cx="7011865" cy="4114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1BE02B-4323-6047-B1E4-291312550E54}"/>
              </a:ext>
            </a:extLst>
          </p:cNvPr>
          <p:cNvSpPr txBox="1"/>
          <p:nvPr/>
        </p:nvSpPr>
        <p:spPr>
          <a:xfrm>
            <a:off x="2030277" y="5715000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Mean slope is higher in the N to lower in the 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1D993-5069-3349-AE2D-F17A06A600CA}"/>
              </a:ext>
            </a:extLst>
          </p:cNvPr>
          <p:cNvSpPr txBox="1"/>
          <p:nvPr/>
        </p:nvSpPr>
        <p:spPr>
          <a:xfrm>
            <a:off x="952498" y="6084332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I have the view angle switched from the 310 image but both have higher </a:t>
            </a:r>
            <a:r>
              <a:rPr lang="en-US" dirty="0" err="1">
                <a:solidFill>
                  <a:schemeClr val="bg2"/>
                </a:solidFill>
              </a:rPr>
              <a:t>pt</a:t>
            </a:r>
            <a:r>
              <a:rPr lang="en-US" dirty="0">
                <a:solidFill>
                  <a:schemeClr val="bg2"/>
                </a:solidFill>
              </a:rPr>
              <a:t> in the north  </a:t>
            </a:r>
          </a:p>
        </p:txBody>
      </p:sp>
    </p:spTree>
    <p:extLst>
      <p:ext uri="{BB962C8B-B14F-4D97-AF65-F5344CB8AC3E}">
        <p14:creationId xmlns:p14="http://schemas.microsoft.com/office/powerpoint/2010/main" val="3091742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depression in the 330K surface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9222C-EA0C-0B4A-B7EC-15ACD02EF7DB}"/>
              </a:ext>
            </a:extLst>
          </p:cNvPr>
          <p:cNvSpPr txBox="1"/>
          <p:nvPr/>
        </p:nvSpPr>
        <p:spPr>
          <a:xfrm>
            <a:off x="1175049" y="5948341"/>
            <a:ext cx="7206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Follows same pattern as 310. depressed PT where there is negative </a:t>
            </a:r>
            <a:r>
              <a:rPr lang="en-US" dirty="0" err="1">
                <a:solidFill>
                  <a:schemeClr val="bg2"/>
                </a:solidFill>
              </a:rPr>
              <a:t>vortictity</a:t>
            </a:r>
            <a:r>
              <a:rPr lang="en-US" dirty="0">
                <a:solidFill>
                  <a:schemeClr val="bg2"/>
                </a:solidFill>
              </a:rPr>
              <a:t>. Follows </a:t>
            </a:r>
            <a:r>
              <a:rPr lang="en-US" dirty="0" err="1">
                <a:solidFill>
                  <a:schemeClr val="bg2"/>
                </a:solidFill>
              </a:rPr>
              <a:t>isentropes</a:t>
            </a:r>
            <a:r>
              <a:rPr lang="en-US" dirty="0">
                <a:solidFill>
                  <a:schemeClr val="bg2"/>
                </a:solidFill>
              </a:rPr>
              <a:t> of warm core anticyclone. In between 2 cold core cyclones 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C4C674C-9B1F-5749-9F47-7BC5B6A4E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149" y="1690255"/>
            <a:ext cx="6717701" cy="4114800"/>
          </a:xfr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0355D0B4-603D-B749-A7A7-0B115556D8CD}"/>
              </a:ext>
            </a:extLst>
          </p:cNvPr>
          <p:cNvSpPr/>
          <p:nvPr/>
        </p:nvSpPr>
        <p:spPr bwMode="auto">
          <a:xfrm>
            <a:off x="4343400" y="3657600"/>
            <a:ext cx="914400" cy="1143000"/>
          </a:xfrm>
          <a:prstGeom prst="frame">
            <a:avLst>
              <a:gd name="adj1" fmla="val 6439"/>
            </a:avLst>
          </a:prstGeom>
          <a:solidFill>
            <a:srgbClr val="92D050"/>
          </a:solidFill>
          <a:ln w="12700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peak on the 330K </a:t>
            </a:r>
            <a:r>
              <a:rPr lang="en-US" dirty="0" err="1">
                <a:solidFill>
                  <a:schemeClr val="bg2"/>
                </a:solidFill>
              </a:rPr>
              <a:t>isosurface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9E609-3BE1-AA4E-BD48-3F8F8E3DE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EF6904-5521-C243-A566-6D131F773698}"/>
              </a:ext>
            </a:extLst>
          </p:cNvPr>
          <p:cNvSpPr txBox="1"/>
          <p:nvPr/>
        </p:nvSpPr>
        <p:spPr>
          <a:xfrm>
            <a:off x="1175049" y="5948341"/>
            <a:ext cx="7206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Follows same pattern as 310. Peaking PT where there is positive vorticity. Follows </a:t>
            </a:r>
            <a:r>
              <a:rPr lang="en-US" dirty="0" err="1">
                <a:solidFill>
                  <a:schemeClr val="bg2"/>
                </a:solidFill>
              </a:rPr>
              <a:t>isentropes</a:t>
            </a:r>
            <a:r>
              <a:rPr lang="en-US" dirty="0">
                <a:solidFill>
                  <a:schemeClr val="bg2"/>
                </a:solidFill>
              </a:rPr>
              <a:t> of cold core cyclone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F1DFFB-9037-D749-BDEC-3DF58AC9B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93" y="1452541"/>
            <a:ext cx="7220814" cy="442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98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Mean slope of the 360K </a:t>
            </a:r>
            <a:r>
              <a:rPr lang="en-US" dirty="0" err="1">
                <a:solidFill>
                  <a:schemeClr val="bg2"/>
                </a:solidFill>
              </a:rPr>
              <a:t>isosurface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C632D4-B9E0-2D48-B329-7755DCD30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7011865" cy="4114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CBE716-B940-954E-983B-AAD405EE810D}"/>
              </a:ext>
            </a:extLst>
          </p:cNvPr>
          <p:cNvSpPr txBox="1"/>
          <p:nvPr/>
        </p:nvSpPr>
        <p:spPr>
          <a:xfrm>
            <a:off x="1438141" y="5754469"/>
            <a:ext cx="5507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This slope is opposite of 310 and 330. It slopes from higher </a:t>
            </a:r>
            <a:r>
              <a:rPr lang="en-US" dirty="0" err="1">
                <a:solidFill>
                  <a:schemeClr val="bg2"/>
                </a:solidFill>
              </a:rPr>
              <a:t>pt</a:t>
            </a:r>
            <a:r>
              <a:rPr lang="en-US" dirty="0">
                <a:solidFill>
                  <a:schemeClr val="bg2"/>
                </a:solidFill>
              </a:rPr>
              <a:t> in the south to lower </a:t>
            </a:r>
            <a:r>
              <a:rPr lang="en-US" dirty="0" err="1">
                <a:solidFill>
                  <a:schemeClr val="bg2"/>
                </a:solidFill>
              </a:rPr>
              <a:t>pt</a:t>
            </a:r>
            <a:r>
              <a:rPr lang="en-US" dirty="0">
                <a:solidFill>
                  <a:schemeClr val="bg2"/>
                </a:solidFill>
              </a:rPr>
              <a:t> in the north </a:t>
            </a:r>
          </a:p>
        </p:txBody>
      </p:sp>
    </p:spTree>
    <p:extLst>
      <p:ext uri="{BB962C8B-B14F-4D97-AF65-F5344CB8AC3E}">
        <p14:creationId xmlns:p14="http://schemas.microsoft.com/office/powerpoint/2010/main" val="531297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depression in the 360K surface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CF4290-5480-0749-A268-CF6EA951F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149" y="1627909"/>
            <a:ext cx="6717701" cy="4114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514E16-2904-BA42-A1F3-63709C568528}"/>
              </a:ext>
            </a:extLst>
          </p:cNvPr>
          <p:cNvSpPr txBox="1"/>
          <p:nvPr/>
        </p:nvSpPr>
        <p:spPr>
          <a:xfrm>
            <a:off x="457200" y="5962379"/>
            <a:ext cx="807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Again opposite of 310 and 330. depressed isotherms in cold core cyclone. Makes sense </a:t>
            </a:r>
            <a:r>
              <a:rPr lang="en-US" dirty="0" err="1">
                <a:solidFill>
                  <a:schemeClr val="bg2"/>
                </a:solidFill>
              </a:rPr>
              <a:t>bc</a:t>
            </a:r>
            <a:r>
              <a:rPr lang="en-US" dirty="0">
                <a:solidFill>
                  <a:schemeClr val="bg2"/>
                </a:solidFill>
              </a:rPr>
              <a:t> upper level </a:t>
            </a:r>
            <a:r>
              <a:rPr lang="en-US" dirty="0" err="1">
                <a:solidFill>
                  <a:schemeClr val="bg2"/>
                </a:solidFill>
              </a:rPr>
              <a:t>isentropes</a:t>
            </a:r>
            <a:r>
              <a:rPr lang="en-US" dirty="0">
                <a:solidFill>
                  <a:schemeClr val="bg2"/>
                </a:solidFill>
              </a:rPr>
              <a:t> are depressed but lower levels are lifted. </a:t>
            </a:r>
          </a:p>
        </p:txBody>
      </p:sp>
    </p:spTree>
    <p:extLst>
      <p:ext uri="{BB962C8B-B14F-4D97-AF65-F5344CB8AC3E}">
        <p14:creationId xmlns:p14="http://schemas.microsoft.com/office/powerpoint/2010/main" val="3883030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0E6-8808-674B-8B3D-6E61A8DDA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067800" cy="11430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 peak on the 360K </a:t>
            </a:r>
            <a:r>
              <a:rPr lang="en-US" dirty="0" err="1">
                <a:solidFill>
                  <a:schemeClr val="bg2"/>
                </a:solidFill>
              </a:rPr>
              <a:t>isosurface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BB32F5-861B-1F4A-BAAB-89D8FA8FC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149" y="1371600"/>
            <a:ext cx="6717701" cy="4114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AB19F6-1025-A34A-90F2-B3BE1A17EEE0}"/>
              </a:ext>
            </a:extLst>
          </p:cNvPr>
          <p:cNvSpPr txBox="1"/>
          <p:nvPr/>
        </p:nvSpPr>
        <p:spPr>
          <a:xfrm>
            <a:off x="215646" y="5715000"/>
            <a:ext cx="8318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Slight peaks where we have negative vorticity warm core anti cyclone. Again makes sense because at upper levels in this anticyclone the </a:t>
            </a:r>
            <a:r>
              <a:rPr lang="en-US" dirty="0" err="1">
                <a:solidFill>
                  <a:schemeClr val="bg2"/>
                </a:solidFill>
              </a:rPr>
              <a:t>isentropes</a:t>
            </a:r>
            <a:r>
              <a:rPr lang="en-US" dirty="0">
                <a:solidFill>
                  <a:schemeClr val="bg2"/>
                </a:solidFill>
              </a:rPr>
              <a:t> are lifted while at lower levels they’re depressed. </a:t>
            </a:r>
          </a:p>
        </p:txBody>
      </p:sp>
    </p:spTree>
    <p:extLst>
      <p:ext uri="{BB962C8B-B14F-4D97-AF65-F5344CB8AC3E}">
        <p14:creationId xmlns:p14="http://schemas.microsoft.com/office/powerpoint/2010/main" val="3650253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A7ECD-A5EF-894C-865E-6A5CBEE9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Use the Print facility of </a:t>
            </a:r>
            <a:r>
              <a:rPr lang="en-US" dirty="0" err="1">
                <a:solidFill>
                  <a:srgbClr val="FF0000"/>
                </a:solidFill>
              </a:rPr>
              <a:t>Powerpoint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1C339-C554-CA42-9837-F732536DB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to put a PDF of this into your class </a:t>
            </a:r>
            <a:r>
              <a:rPr lang="en-US" dirty="0" err="1">
                <a:solidFill>
                  <a:schemeClr val="bg2"/>
                </a:solidFill>
              </a:rPr>
              <a:t>Github</a:t>
            </a:r>
            <a:r>
              <a:rPr lang="en-US" dirty="0">
                <a:solidFill>
                  <a:schemeClr val="bg2"/>
                </a:solidFill>
              </a:rPr>
              <a:t> repository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so we can look them over in class</a:t>
            </a:r>
          </a:p>
        </p:txBody>
      </p:sp>
    </p:spTree>
    <p:extLst>
      <p:ext uri="{BB962C8B-B14F-4D97-AF65-F5344CB8AC3E}">
        <p14:creationId xmlns:p14="http://schemas.microsoft.com/office/powerpoint/2010/main" val="4078677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02807F-281C-7343-89A5-0B106EF2C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61"/>
          <a:stretch/>
        </p:blipFill>
        <p:spPr>
          <a:xfrm>
            <a:off x="381000" y="1235242"/>
            <a:ext cx="8229600" cy="5165558"/>
          </a:xfrm>
          <a:prstGeom prst="rect">
            <a:avLst/>
          </a:prstGeom>
        </p:spPr>
      </p:pic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-20054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contours of T(K): it 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de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creases with height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(plus the horizontal gradients due to TWB)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18" y="4727816"/>
            <a:ext cx="3550693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small thickness of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cooler, compared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92" y="4716445"/>
            <a:ext cx="3755408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same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  <a:sym typeface="Wingdings" pitchFamily="2" charset="2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) layers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 are thicker: warmer than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that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1" y="1481923"/>
            <a:ext cx="3550693" cy="12900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big thickness 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layers: warm compared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7507" y="1331794"/>
            <a:ext cx="3550693" cy="15055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thinner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 compared to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3" y="631124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39" y="639633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2449504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4B5B3-4751-5C43-9ADE-DE3075C8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1600"/>
            <a:ext cx="7912100" cy="4978400"/>
          </a:xfrm>
          <a:prstGeom prst="rect">
            <a:avLst/>
          </a:prstGeom>
        </p:spPr>
      </p:pic>
      <p:sp>
        <p:nvSpPr>
          <p:cNvPr id="1453060" name="Line 4"/>
          <p:cNvSpPr>
            <a:spLocks noChangeShapeType="1"/>
          </p:cNvSpPr>
          <p:nvPr/>
        </p:nvSpPr>
        <p:spPr bwMode="auto">
          <a:xfrm>
            <a:off x="609600" y="6333704"/>
            <a:ext cx="76200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lIns="90488" tIns="44450" rIns="90488" bIns="4445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63" name="Oval 7"/>
          <p:cNvSpPr>
            <a:spLocks noChangeArrowheads="1"/>
          </p:cNvSpPr>
          <p:nvPr/>
        </p:nvSpPr>
        <p:spPr bwMode="auto">
          <a:xfrm>
            <a:off x="1981200" y="2599904"/>
            <a:ext cx="2971800" cy="2057400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53069" name="Text Box 13"/>
          <p:cNvSpPr txBox="1">
            <a:spLocks noChangeArrowheads="1"/>
          </p:cNvSpPr>
          <p:nvPr/>
        </p:nvSpPr>
        <p:spPr bwMode="auto">
          <a:xfrm>
            <a:off x="-20054" y="0"/>
            <a:ext cx="8478253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contours of 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</a:rPr>
              <a:t>q(K)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: it 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in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creases with height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(plus the horizontal gradients due to TWB)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453078" name="Text Box 22"/>
          <p:cNvSpPr txBox="1">
            <a:spLocks noChangeArrowheads="1"/>
          </p:cNvSpPr>
          <p:nvPr/>
        </p:nvSpPr>
        <p:spPr bwMode="auto">
          <a:xfrm>
            <a:off x="366218" y="4727816"/>
            <a:ext cx="3550693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small thickness of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cooler, compared to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BA560CB-FDFB-3B4B-AF85-4AAF78764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2792" y="4716445"/>
            <a:ext cx="3755408" cy="14132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same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  <a:sym typeface="Wingdings" pitchFamily="2" charset="2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) layers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 are thicker: warmer than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that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0" name="Text Box 22">
            <a:extLst>
              <a:ext uri="{FF2B5EF4-FFF2-40B4-BE49-F238E27FC236}">
                <a16:creationId xmlns:a16="http://schemas.microsoft.com/office/drawing/2014/main" id="{69414990-221B-FA4D-8878-A2AA56EA9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71" y="1481923"/>
            <a:ext cx="3550693" cy="12900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big thickness of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layers: warm compared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1" name="Text Box 22">
            <a:extLst>
              <a:ext uri="{FF2B5EF4-FFF2-40B4-BE49-F238E27FC236}">
                <a16:creationId xmlns:a16="http://schemas.microsoft.com/office/drawing/2014/main" id="{690D5CEB-6A6C-264F-B806-68ECAFE7F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7507" y="1331794"/>
            <a:ext cx="3550693" cy="15055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thinner mass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D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) layers,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cooler compared to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  <a:sym typeface="Wingdings" pitchFamily="2" charset="2"/>
              </a:rPr>
              <a:t>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that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CF2F5-1EEB-BC42-9EAF-863EC4D75A32}"/>
              </a:ext>
            </a:extLst>
          </p:cNvPr>
          <p:cNvSpPr txBox="1"/>
          <p:nvPr/>
        </p:nvSpPr>
        <p:spPr>
          <a:xfrm>
            <a:off x="300253" y="631124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North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0082D9-9D17-4F4B-8C5E-40EF2E3EB609}"/>
              </a:ext>
            </a:extLst>
          </p:cNvPr>
          <p:cNvSpPr txBox="1"/>
          <p:nvPr/>
        </p:nvSpPr>
        <p:spPr>
          <a:xfrm>
            <a:off x="7249239" y="6396335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South</a:t>
            </a:r>
          </a:p>
        </p:txBody>
      </p:sp>
    </p:spTree>
    <p:extLst>
      <p:ext uri="{BB962C8B-B14F-4D97-AF65-F5344CB8AC3E}">
        <p14:creationId xmlns:p14="http://schemas.microsoft.com/office/powerpoint/2010/main" val="704612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7B37-25C2-9E45-BCC3-AD28F0FC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That view emphasized </a:t>
            </a:r>
            <a:r>
              <a:rPr lang="en-US" i="1" dirty="0">
                <a:solidFill>
                  <a:srgbClr val="C00000"/>
                </a:solidFill>
              </a:rPr>
              <a:t>jet streams</a:t>
            </a:r>
            <a:r>
              <a:rPr lang="en-US" dirty="0">
                <a:solidFill>
                  <a:schemeClr val="bg2"/>
                </a:solidFill>
              </a:rPr>
              <a:t> as the unit of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74774-83FB-6748-A1DB-A2D2FC42B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OK, suppose we want to think in those terms. </a:t>
            </a:r>
          </a:p>
          <a:p>
            <a:r>
              <a:rPr lang="en-US" dirty="0">
                <a:solidFill>
                  <a:schemeClr val="bg2"/>
                </a:solidFill>
              </a:rPr>
              <a:t>What is a jet made of? </a:t>
            </a:r>
          </a:p>
          <a:p>
            <a:pPr lvl="1"/>
            <a:r>
              <a:rPr lang="en-US" i="1" dirty="0">
                <a:solidFill>
                  <a:schemeClr val="bg2"/>
                </a:solidFill>
              </a:rPr>
              <a:t>momentum, or ½ its square KE 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per unit mass</a:t>
            </a:r>
          </a:p>
          <a:p>
            <a:r>
              <a:rPr lang="en-US" dirty="0">
                <a:solidFill>
                  <a:schemeClr val="bg2"/>
                </a:solidFill>
              </a:rPr>
              <a:t>What equation governs momentum? 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5" name="Picture 7" descr="final">
            <a:extLst>
              <a:ext uri="{FF2B5EF4-FFF2-40B4-BE49-F238E27FC236}">
                <a16:creationId xmlns:a16="http://schemas.microsoft.com/office/drawing/2014/main" id="{711D81B4-B020-E249-A1F0-320FEC2EF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>
            <a:fillRect/>
          </a:stretch>
        </p:blipFill>
        <p:spPr bwMode="auto">
          <a:xfrm>
            <a:off x="1828800" y="5257800"/>
            <a:ext cx="48768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115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7B37-25C2-9E45-BCC3-AD28F0FC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That view emphasized </a:t>
            </a:r>
            <a:r>
              <a:rPr lang="en-US" i="1" dirty="0">
                <a:solidFill>
                  <a:srgbClr val="C00000"/>
                </a:solidFill>
              </a:rPr>
              <a:t>jet streams</a:t>
            </a:r>
            <a:r>
              <a:rPr lang="en-US" dirty="0">
                <a:solidFill>
                  <a:schemeClr val="bg2"/>
                </a:solidFill>
              </a:rPr>
              <a:t> as the unit of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74774-83FB-6748-A1DB-A2D2FC42B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8534400" cy="4114800"/>
          </a:xfrm>
        </p:spPr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To predict vector momentum </a:t>
            </a:r>
            <a:r>
              <a:rPr lang="en-US" b="1" dirty="0" err="1">
                <a:solidFill>
                  <a:schemeClr val="bg2"/>
                </a:solidFill>
              </a:rPr>
              <a:t>V</a:t>
            </a:r>
            <a:r>
              <a:rPr lang="en-US" b="1" baseline="-25000" dirty="0" err="1">
                <a:solidFill>
                  <a:schemeClr val="bg2"/>
                </a:solidFill>
              </a:rPr>
              <a:t>h</a:t>
            </a:r>
            <a:r>
              <a:rPr lang="en-US" dirty="0">
                <a:solidFill>
                  <a:schemeClr val="bg2"/>
                </a:solidFill>
              </a:rPr>
              <a:t>, need </a:t>
            </a:r>
            <a:r>
              <a:rPr lang="en-US" dirty="0">
                <a:solidFill>
                  <a:schemeClr val="bg2"/>
                </a:solidFill>
                <a:latin typeface="Symbol" pitchFamily="2" charset="2"/>
              </a:rPr>
              <a:t>F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But that drags thermo into our equation set</a:t>
            </a:r>
          </a:p>
          <a:p>
            <a:pPr lvl="2"/>
            <a:r>
              <a:rPr lang="en-US" dirty="0">
                <a:solidFill>
                  <a:schemeClr val="bg2"/>
                </a:solidFill>
              </a:rPr>
              <a:t>must</a:t>
            </a:r>
            <a:r>
              <a:rPr lang="en-US" i="1" dirty="0">
                <a:solidFill>
                  <a:schemeClr val="bg2"/>
                </a:solidFill>
              </a:rPr>
              <a:t> predict</a:t>
            </a:r>
            <a:r>
              <a:rPr lang="en-US" dirty="0">
                <a:solidFill>
                  <a:schemeClr val="bg2"/>
                </a:solidFill>
              </a:rPr>
              <a:t> T, not just guess its structure by TWB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We work hard to avoid that with </a:t>
            </a:r>
            <a:r>
              <a:rPr lang="en-US" i="1" dirty="0">
                <a:solidFill>
                  <a:schemeClr val="bg2"/>
                </a:solidFill>
              </a:rPr>
              <a:t>vorticity</a:t>
            </a:r>
            <a:r>
              <a:rPr lang="en-US" dirty="0">
                <a:solidFill>
                  <a:schemeClr val="bg2"/>
                </a:solidFill>
              </a:rPr>
              <a:t> </a:t>
            </a:r>
            <a:endParaRPr lang="en-US" dirty="0">
              <a:solidFill>
                <a:schemeClr val="bg2"/>
              </a:solidFill>
              <a:latin typeface="Symbol" pitchFamily="2" charset="2"/>
            </a:endParaRPr>
          </a:p>
          <a:p>
            <a:endParaRPr lang="en-US" dirty="0">
              <a:solidFill>
                <a:schemeClr val="bg2"/>
              </a:solidFill>
              <a:latin typeface="Symbol" pitchFamily="2" charset="2"/>
            </a:endParaRPr>
          </a:p>
          <a:p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5" name="Picture 7" descr="final">
            <a:extLst>
              <a:ext uri="{FF2B5EF4-FFF2-40B4-BE49-F238E27FC236}">
                <a16:creationId xmlns:a16="http://schemas.microsoft.com/office/drawing/2014/main" id="{24FBA10F-954E-9943-BFDB-792B58672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>
            <a:fillRect/>
          </a:stretch>
        </p:blipFill>
        <p:spPr bwMode="auto">
          <a:xfrm>
            <a:off x="2057400" y="1981200"/>
            <a:ext cx="48768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7317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92387278-8F2E-9041-ADEE-945CE5A8B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610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i="1" dirty="0"/>
              <a:t>Holy grail of dynamics</a:t>
            </a:r>
            <a:r>
              <a:rPr lang="en-US" sz="4000" dirty="0"/>
              <a:t>: get div &amp; </a:t>
            </a:r>
            <a:r>
              <a:rPr lang="en-US" sz="4000" dirty="0">
                <a:latin typeface="Symbol" charset="2"/>
                <a:sym typeface="Symbol" charset="2"/>
              </a:rPr>
              <a:t></a:t>
            </a:r>
            <a:endParaRPr lang="en-US" sz="4000" b="1" dirty="0">
              <a:solidFill>
                <a:srgbClr val="FFFF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" charset="0"/>
            </a:endParaRPr>
          </a:p>
        </p:txBody>
      </p:sp>
      <p:pic>
        <p:nvPicPr>
          <p:cNvPr id="40963" name="Picture 7" descr="final">
            <a:extLst>
              <a:ext uri="{FF2B5EF4-FFF2-40B4-BE49-F238E27FC236}">
                <a16:creationId xmlns:a16="http://schemas.microsoft.com/office/drawing/2014/main" id="{2B8C7FCF-3352-3444-BDFC-8BB276564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67"/>
          <a:stretch>
            <a:fillRect/>
          </a:stretch>
        </p:blipFill>
        <p:spPr bwMode="auto">
          <a:xfrm>
            <a:off x="2057400" y="990600"/>
            <a:ext cx="48768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0" name="Text Box 8">
            <a:extLst>
              <a:ext uri="{FF2B5EF4-FFF2-40B4-BE49-F238E27FC236}">
                <a16:creationId xmlns:a16="http://schemas.microsoft.com/office/drawing/2014/main" id="{9C96A9BE-FCEA-084C-8EA8-4358D6C55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133600"/>
            <a:ext cx="8077200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 err="1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 pitchFamily="-84" charset="-128"/>
              </a:rPr>
              <a:t>Gotta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Times" charset="0"/>
                <a:ea typeface="ＭＳ Ｐゴシック" pitchFamily="-84" charset="-128"/>
              </a:rPr>
              <a:t> avoid dragging thermo into this via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Symbol" charset="2"/>
                <a:ea typeface="ＭＳ Ｐゴシック" pitchFamily="-84" charset="-128"/>
                <a:sym typeface="Symbol" charset="2"/>
              </a:rPr>
              <a:t>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Get rid of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Symbol" charset="2"/>
                <a:ea typeface="ＭＳ Ｐゴシック" pitchFamily="-84" charset="-128"/>
                <a:sym typeface="Symbol" charset="2"/>
              </a:rPr>
              <a:t>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at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any cost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.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Arial"/>
                <a:ea typeface="ＭＳ Ｐゴシック" pitchFamily="-84" charset="-128"/>
              </a:rPr>
              <a:t>Curl to the rescue!</a:t>
            </a:r>
          </a:p>
        </p:txBody>
      </p:sp>
      <p:pic>
        <p:nvPicPr>
          <p:cNvPr id="8211" name="Picture 19" descr="final">
            <a:extLst>
              <a:ext uri="{FF2B5EF4-FFF2-40B4-BE49-F238E27FC236}">
                <a16:creationId xmlns:a16="http://schemas.microsoft.com/office/drawing/2014/main" id="{5ADED4DB-0A5C-C246-9B50-8AED4D3A8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29000"/>
            <a:ext cx="8026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2" name="AutoShape 20">
            <a:extLst>
              <a:ext uri="{FF2B5EF4-FFF2-40B4-BE49-F238E27FC236}">
                <a16:creationId xmlns:a16="http://schemas.microsoft.com/office/drawing/2014/main" id="{127606E3-8F92-664A-A48F-EB4821920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352800"/>
            <a:ext cx="1219200" cy="1143000"/>
          </a:xfrm>
          <a:custGeom>
            <a:avLst/>
            <a:gdLst>
              <a:gd name="T0" fmla="*/ 1942170529 w 21600"/>
              <a:gd name="T1" fmla="*/ 0 h 21600"/>
              <a:gd name="T2" fmla="*/ 568804891 w 21600"/>
              <a:gd name="T3" fmla="*/ 468679054 h 21600"/>
              <a:gd name="T4" fmla="*/ 0 w 21600"/>
              <a:gd name="T5" fmla="*/ 1600299219 h 21600"/>
              <a:gd name="T6" fmla="*/ 568804891 w 21600"/>
              <a:gd name="T7" fmla="*/ 2147483647 h 21600"/>
              <a:gd name="T8" fmla="*/ 1942170529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1600299219 h 21600"/>
              <a:gd name="T14" fmla="*/ 2147483647 w 21600"/>
              <a:gd name="T15" fmla="*/ 468679054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7401" y="15493"/>
                </a:moveTo>
                <a:cubicBezTo>
                  <a:pt x="18376" y="14122"/>
                  <a:pt x="18900" y="12482"/>
                  <a:pt x="18900" y="10800"/>
                </a:cubicBezTo>
                <a:cubicBezTo>
                  <a:pt x="18900" y="6326"/>
                  <a:pt x="15273" y="2700"/>
                  <a:pt x="10800" y="2700"/>
                </a:cubicBezTo>
                <a:cubicBezTo>
                  <a:pt x="9117" y="2699"/>
                  <a:pt x="7477" y="3223"/>
                  <a:pt x="6106" y="4198"/>
                </a:cubicBezTo>
                <a:lnTo>
                  <a:pt x="17401" y="15493"/>
                </a:lnTo>
                <a:close/>
                <a:moveTo>
                  <a:pt x="4198" y="6106"/>
                </a:moveTo>
                <a:cubicBezTo>
                  <a:pt x="3223" y="7477"/>
                  <a:pt x="2699" y="9117"/>
                  <a:pt x="2699" y="10799"/>
                </a:cubicBezTo>
                <a:cubicBezTo>
                  <a:pt x="2700" y="15273"/>
                  <a:pt x="6326" y="18900"/>
                  <a:pt x="10800" y="18900"/>
                </a:cubicBezTo>
                <a:cubicBezTo>
                  <a:pt x="12482" y="18900"/>
                  <a:pt x="14122" y="18376"/>
                  <a:pt x="15493" y="17401"/>
                </a:cubicBezTo>
                <a:lnTo>
                  <a:pt x="4198" y="6106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213" name="Text Box 21">
            <a:extLst>
              <a:ext uri="{FF2B5EF4-FFF2-40B4-BE49-F238E27FC236}">
                <a16:creationId xmlns:a16="http://schemas.microsoft.com/office/drawing/2014/main" id="{1FD799E5-AAAC-0348-8A94-C86642F1D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419600"/>
            <a:ext cx="2362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Ker-CHING!</a:t>
            </a:r>
          </a:p>
        </p:txBody>
      </p:sp>
      <p:sp>
        <p:nvSpPr>
          <p:cNvPr id="8214" name="Text Box 22">
            <a:extLst>
              <a:ext uri="{FF2B5EF4-FFF2-40B4-BE49-F238E27FC236}">
                <a16:creationId xmlns:a16="http://schemas.microsoft.com/office/drawing/2014/main" id="{65A9A985-CD88-AB4F-8787-2C6C936D1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953000"/>
            <a:ext cx="762000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raggadocio" pitchFamily="82" charset="77"/>
                <a:ea typeface="ＭＳ Ｐゴシック" panose="020B0600070205080204" pitchFamily="34" charset="-128"/>
              </a:rPr>
              <a:t>We are Masters of the Universe with our sexy vector identities! 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raggadocio" pitchFamily="82" charset="77"/>
                <a:ea typeface="ＭＳ Ｐゴシック" panose="020B0600070205080204" pitchFamily="34" charset="-128"/>
              </a:rPr>
              <a:t>The grail is in the bag!</a:t>
            </a:r>
          </a:p>
        </p:txBody>
      </p:sp>
    </p:spTree>
    <p:extLst>
      <p:ext uri="{BB962C8B-B14F-4D97-AF65-F5344CB8AC3E}">
        <p14:creationId xmlns:p14="http://schemas.microsoft.com/office/powerpoint/2010/main" val="31343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3" grpId="0" build="p" autoUpdateAnimBg="0"/>
      <p:bldP spid="8214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BD47FCD-E2F9-4148-AE5B-BDA1BD64C8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 sz="3200">
                <a:solidFill>
                  <a:srgbClr val="FF0000"/>
                </a:solidFill>
              </a:rPr>
              <a:t>Heh heh ... did I say "any cost"... ? gulp</a:t>
            </a:r>
          </a:p>
        </p:txBody>
      </p:sp>
      <p:pic>
        <p:nvPicPr>
          <p:cNvPr id="41987" name="Picture 4">
            <a:extLst>
              <a:ext uri="{FF2B5EF4-FFF2-40B4-BE49-F238E27FC236}">
                <a16:creationId xmlns:a16="http://schemas.microsoft.com/office/drawing/2014/main" id="{F7CF751C-60E0-1444-8B17-FD20074C4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0250"/>
            <a:ext cx="9144000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ctangle 5">
            <a:extLst>
              <a:ext uri="{FF2B5EF4-FFF2-40B4-BE49-F238E27FC236}">
                <a16:creationId xmlns:a16="http://schemas.microsoft.com/office/drawing/2014/main" id="{2F2EC1FC-848F-1443-9B62-FD382BC23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5562600"/>
            <a:ext cx="914400" cy="762000"/>
          </a:xfrm>
          <a:prstGeom prst="rect">
            <a:avLst/>
          </a:prstGeom>
          <a:noFill/>
          <a:ln w="571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7D078D07-848E-0848-A922-8AAA609E3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400800"/>
            <a:ext cx="403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rPr>
              <a:t>Wait a sec, what's this??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296" name="Text Box 8">
            <a:extLst>
              <a:ext uri="{FF2B5EF4-FFF2-40B4-BE49-F238E27FC236}">
                <a16:creationId xmlns:a16="http://schemas.microsoft.com/office/drawing/2014/main" id="{15197CB7-CB89-BF4F-B5AC-D166B98EDA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29000" y="6172200"/>
            <a:ext cx="5181600" cy="533400"/>
          </a:xfrm>
        </p:spPr>
        <p:txBody>
          <a:bodyPr/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dirty="0">
                <a:solidFill>
                  <a:srgbClr val="0000FF"/>
                </a:solidFill>
              </a:rPr>
              <a:t> </a:t>
            </a:r>
            <a:r>
              <a:rPr lang="en-US" altLang="en-US" sz="1800" dirty="0">
                <a:solidFill>
                  <a:srgbClr val="FF0000"/>
                </a:solidFill>
              </a:rPr>
              <a:t>Can we scrape back some of these cobwebs?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875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12294" grpId="0" build="p" autoUpdateAnimBg="0"/>
      <p:bldP spid="12296" grpId="0" build="p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mporary">
  <a:themeElements>
    <a:clrScheme name="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Contempor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Contemporar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1" charset="0"/>
            <a:ea typeface="ＭＳ Ｐゴシック" pitchFamily="-111" charset="-128"/>
            <a:cs typeface="ＭＳ Ｐゴシック" pitchFamily="-11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5300</TotalTime>
  <Words>1719</Words>
  <Application>Microsoft Macintosh PowerPoint</Application>
  <PresentationFormat>On-screen Show (4:3)</PresentationFormat>
  <Paragraphs>251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Academy Engraved LET Plain</vt:lpstr>
      <vt:lpstr>Arial</vt:lpstr>
      <vt:lpstr>Braggadocio</vt:lpstr>
      <vt:lpstr>Calibri</vt:lpstr>
      <vt:lpstr>Symbol</vt:lpstr>
      <vt:lpstr>Times</vt:lpstr>
      <vt:lpstr>Times New Roman</vt:lpstr>
      <vt:lpstr>Office Theme</vt:lpstr>
      <vt:lpstr>Contemporary</vt:lpstr>
      <vt:lpstr>1_Blank Presentation</vt:lpstr>
      <vt:lpstr>Warm-core vs. cool-core vortices Combining the prior concepts of:  thermal wind and vorticity  Background first, then  Assignment: slides 22-38</vt:lpstr>
      <vt:lpstr>The big idea of it</vt:lpstr>
      <vt:lpstr>PowerPoint Presentation</vt:lpstr>
      <vt:lpstr>PowerPoint Presentation</vt:lpstr>
      <vt:lpstr>PowerPoint Presentation</vt:lpstr>
      <vt:lpstr>That view emphasized jet streams as the unit of flow</vt:lpstr>
      <vt:lpstr>That view emphasized jet streams as the unit of flow</vt:lpstr>
      <vt:lpstr>Holy grail of dynamics: get div &amp; </vt:lpstr>
      <vt:lpstr>Heh heh ... did I say "any cost"... ? gulp</vt:lpstr>
      <vt:lpstr>This view emphasizes vortices as the unit of flow</vt:lpstr>
      <vt:lpstr>So what’s the TWB structure of a vortex?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Generalization: PV</vt:lpstr>
      <vt:lpstr>Balanced anticyclones exist too...</vt:lpstr>
      <vt:lpstr>Vorticity (or PV) blobs</vt:lpstr>
      <vt:lpstr>Since our main weather concern is in the lower troposphere (where water is),</vt:lpstr>
      <vt:lpstr>IDV lab assignment -- part 1</vt:lpstr>
      <vt:lpstr>IDV lab assignment -- part 1</vt:lpstr>
      <vt:lpstr>A warm core anticyclone</vt:lpstr>
      <vt:lpstr>A warm core cyclone</vt:lpstr>
      <vt:lpstr>A cool core anticyclone</vt:lpstr>
      <vt:lpstr>Isentropic surfaces</vt:lpstr>
      <vt:lpstr>IDV Lab assignment part 2</vt:lpstr>
      <vt:lpstr>Mean slope of the 310K isosurface</vt:lpstr>
      <vt:lpstr>A depression in the 310K surface Where? Describe the situation</vt:lpstr>
      <vt:lpstr>A peak on the 310K isosurface Where? Describe the situation</vt:lpstr>
      <vt:lpstr>Mean slope of the 330K isosurface</vt:lpstr>
      <vt:lpstr>A depression in the 330K surface</vt:lpstr>
      <vt:lpstr>A peak on the 330K isosurface</vt:lpstr>
      <vt:lpstr>Mean slope of the 360K isosurface</vt:lpstr>
      <vt:lpstr>A depression in the 360K surface</vt:lpstr>
      <vt:lpstr>A peak on the 360K isosurface</vt:lpstr>
      <vt:lpstr>Use the Print facility of Powerpoint</vt:lpstr>
    </vt:vector>
  </TitlesOfParts>
  <Manager/>
  <Company>Univ of Miami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PV and warm and cool core vortex structure</dc:title>
  <dc:subject/>
  <dc:creator>Brian Mapes</dc:creator>
  <cp:keywords/>
  <dc:description/>
  <cp:lastModifiedBy>Dobracki, Amie</cp:lastModifiedBy>
  <cp:revision>163</cp:revision>
  <dcterms:created xsi:type="dcterms:W3CDTF">2017-03-09T19:32:50Z</dcterms:created>
  <dcterms:modified xsi:type="dcterms:W3CDTF">2019-10-09T11:30:13Z</dcterms:modified>
  <cp:category/>
</cp:coreProperties>
</file>